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7315200" cy="9601200"/>
  <p:embeddedFontLs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Ni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395B1F-6337-4FAE-8CA9-7DDCBD900D2F}">
  <a:tblStyle styleId="{41395B1F-6337-4FAE-8CA9-7DDCBD900D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CEBB220-B9B0-4045-860C-E4BACCFED66D}"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F937F5D-BBB8-4605-AE26-67AE4D6C8240}"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5" autoAdjust="0"/>
  </p:normalViewPr>
  <p:slideViewPr>
    <p:cSldViewPr snapToGrid="0">
      <p:cViewPr varScale="1">
        <p:scale>
          <a:sx n="73" d="100"/>
          <a:sy n="73" d="100"/>
        </p:scale>
        <p:origin x="10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6817"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88" name="Google Shape;88;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c8bca8350_0_37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c8bca8350_0_37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1000"/>
              </a:spcBef>
              <a:spcAft>
                <a:spcPts val="1000"/>
              </a:spcAft>
              <a:buClr>
                <a:schemeClr val="dk1"/>
              </a:buClr>
              <a:buSzPts val="1100"/>
              <a:buFont typeface="Arial"/>
              <a:buNone/>
            </a:pPr>
            <a:endParaRPr dirty="0"/>
          </a:p>
        </p:txBody>
      </p:sp>
      <p:sp>
        <p:nvSpPr>
          <p:cNvPr id="194" name="Google Shape;194;gdc8bca8350_0_372: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ec00fd500_0_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ec00fd500_0_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01" name="Google Shape;201;gdec00fd500_0_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ec00fd500_0_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ec00fd500_0_1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07" name="Google Shape;207;gdec00fd500_0_1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ec00fd500_0_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ec00fd500_0_2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15" name="Google Shape;215;gdec00fd500_0_22: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ec00fd500_0_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dec00fd500_0_2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sz="1050" dirty="0">
              <a:solidFill>
                <a:srgbClr val="3C4043"/>
              </a:solidFill>
              <a:highlight>
                <a:srgbClr val="FFFFFF"/>
              </a:highlight>
              <a:latin typeface="Roboto"/>
              <a:ea typeface="Roboto"/>
              <a:cs typeface="Roboto"/>
              <a:sym typeface="Roboto"/>
            </a:endParaRPr>
          </a:p>
        </p:txBody>
      </p:sp>
      <p:sp>
        <p:nvSpPr>
          <p:cNvPr id="223" name="Google Shape;223;gdec00fd500_0_2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f1b8134f6_11_0:notes"/>
          <p:cNvSpPr>
            <a:spLocks noGrp="1" noRot="1" noChangeAspect="1"/>
          </p:cNvSpPr>
          <p:nvPr>
            <p:ph type="sldImg" idx="2"/>
          </p:nvPr>
        </p:nvSpPr>
        <p:spPr>
          <a:xfrm>
            <a:off x="776817"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df1b8134f6_11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dirty="0"/>
          </a:p>
        </p:txBody>
      </p:sp>
      <p:sp>
        <p:nvSpPr>
          <p:cNvPr id="231" name="Google Shape;231;gdf1b8134f6_11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ec00fd500_0_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dec00fd500_0_3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dirty="0"/>
          </a:p>
        </p:txBody>
      </p:sp>
      <p:sp>
        <p:nvSpPr>
          <p:cNvPr id="238" name="Google Shape;238;gdec00fd500_0_37: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b1ce1ebe1_0_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b1ce1ebe1_0_2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47" name="Google Shape;247;g7b1ce1ebe1_0_2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a158ea559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a158ea559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55" name="Google Shape;255;gda158ea559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b1ce1ebe1_0_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b1ce1ebe1_0_3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just" rtl="0">
              <a:lnSpc>
                <a:spcPct val="115000"/>
              </a:lnSpc>
              <a:spcBef>
                <a:spcPts val="0"/>
              </a:spcBef>
              <a:spcAft>
                <a:spcPts val="0"/>
              </a:spcAft>
              <a:buClr>
                <a:schemeClr val="dk1"/>
              </a:buClr>
              <a:buSzPts val="1100"/>
              <a:buFont typeface="Arial"/>
              <a:buNone/>
            </a:pPr>
            <a:endParaRPr dirty="0"/>
          </a:p>
        </p:txBody>
      </p:sp>
      <p:sp>
        <p:nvSpPr>
          <p:cNvPr id="264" name="Google Shape;264;g7b1ce1ebe1_0_33: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ec00fd500_0_1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ec00fd500_0_12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94" name="Google Shape;94;gdec00fd500_0_12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a158ea559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da158ea559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273" name="Google Shape;273;gda158ea559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a158ea559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a158ea559_0_1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just" rtl="0">
              <a:lnSpc>
                <a:spcPct val="105000"/>
              </a:lnSpc>
              <a:spcBef>
                <a:spcPts val="0"/>
              </a:spcBef>
              <a:spcAft>
                <a:spcPts val="0"/>
              </a:spcAft>
              <a:buNone/>
            </a:pPr>
            <a:endParaRPr dirty="0"/>
          </a:p>
        </p:txBody>
      </p:sp>
      <p:sp>
        <p:nvSpPr>
          <p:cNvPr id="282" name="Google Shape;282;gda158ea559_0_1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d7d2a02501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d7d2a02501_1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91" name="Google Shape;291;gd7d2a02501_1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ec00fd500_0_134:notes"/>
          <p:cNvSpPr>
            <a:spLocks noGrp="1" noRot="1" noChangeAspect="1"/>
          </p:cNvSpPr>
          <p:nvPr>
            <p:ph type="sldImg" idx="2"/>
          </p:nvPr>
        </p:nvSpPr>
        <p:spPr>
          <a:xfrm>
            <a:off x="776813"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ec00fd500_0_13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8" name="Google Shape;298;gdec00fd500_0_13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f6321ceb9_35_0:notes"/>
          <p:cNvSpPr>
            <a:spLocks noGrp="1" noRot="1" noChangeAspect="1"/>
          </p:cNvSpPr>
          <p:nvPr>
            <p:ph type="sldImg" idx="2"/>
          </p:nvPr>
        </p:nvSpPr>
        <p:spPr>
          <a:xfrm>
            <a:off x="776813"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df6321ceb9_35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a:p>
            <a:pPr marL="0" lvl="0" indent="0" algn="l" rtl="0">
              <a:spcBef>
                <a:spcPts val="1000"/>
              </a:spcBef>
              <a:spcAft>
                <a:spcPts val="1000"/>
              </a:spcAft>
              <a:buClr>
                <a:schemeClr val="dk1"/>
              </a:buClr>
              <a:buSzPts val="1100"/>
              <a:buFont typeface="Arial"/>
              <a:buNone/>
            </a:pPr>
            <a:endParaRPr dirty="0"/>
          </a:p>
        </p:txBody>
      </p:sp>
      <p:sp>
        <p:nvSpPr>
          <p:cNvPr id="305" name="Google Shape;305;gdf6321ceb9_35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98bfffec1_3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98bfffec1_3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1000"/>
              </a:spcBef>
              <a:spcAft>
                <a:spcPts val="1000"/>
              </a:spcAft>
              <a:buClr>
                <a:schemeClr val="dk1"/>
              </a:buClr>
              <a:buSzPts val="1100"/>
              <a:buFont typeface="Arial"/>
              <a:buNone/>
            </a:pPr>
            <a:endParaRPr dirty="0"/>
          </a:p>
        </p:txBody>
      </p:sp>
      <p:sp>
        <p:nvSpPr>
          <p:cNvPr id="312" name="Google Shape;312;gd98bfffec1_3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db27179b38_0_15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db27179b38_0_15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19" name="Google Shape;319;gdb27179b38_0_15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dc8bca8350_0_9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dc8bca8350_0_9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28" name="Google Shape;328;gdc8bca8350_0_9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ec00fd500_0_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dec00fd500_0_45:notes"/>
          <p:cNvSpPr txBox="1">
            <a:spLocks noGrp="1"/>
          </p:cNvSpPr>
          <p:nvPr>
            <p:ph type="body" idx="1"/>
          </p:nvPr>
        </p:nvSpPr>
        <p:spPr>
          <a:xfrm>
            <a:off x="731522" y="4620577"/>
            <a:ext cx="5852400" cy="3780600"/>
          </a:xfrm>
          <a:prstGeom prst="rect">
            <a:avLst/>
          </a:prstGeom>
          <a:noFill/>
          <a:ln>
            <a:noFill/>
          </a:ln>
        </p:spPr>
        <p:txBody>
          <a:bodyPr spcFirstLastPara="1" wrap="square" lIns="97300" tIns="48650" rIns="97300" bIns="48650" anchor="t" anchorCtr="0">
            <a:noAutofit/>
          </a:bodyPr>
          <a:lstStyle/>
          <a:p>
            <a:pPr marL="0" lvl="0" indent="0" algn="l" rtl="0">
              <a:lnSpc>
                <a:spcPct val="100000"/>
              </a:lnSpc>
              <a:spcBef>
                <a:spcPts val="0"/>
              </a:spcBef>
              <a:spcAft>
                <a:spcPts val="0"/>
              </a:spcAft>
              <a:buSzPts val="1500"/>
              <a:buNone/>
            </a:pPr>
            <a:endParaRPr dirty="0"/>
          </a:p>
          <a:p>
            <a:pPr marL="0" lvl="0" indent="0" algn="l" rtl="0">
              <a:spcBef>
                <a:spcPts val="1100"/>
              </a:spcBef>
              <a:spcAft>
                <a:spcPts val="0"/>
              </a:spcAft>
              <a:buClr>
                <a:schemeClr val="dk1"/>
              </a:buClr>
              <a:buSzPts val="1200"/>
              <a:buFont typeface="Arial"/>
              <a:buNone/>
            </a:pPr>
            <a:endParaRPr sz="1200" dirty="0">
              <a:latin typeface="Arial"/>
              <a:ea typeface="Arial"/>
              <a:cs typeface="Arial"/>
              <a:sym typeface="Arial"/>
            </a:endParaRPr>
          </a:p>
          <a:p>
            <a:pPr marL="0" lvl="0" indent="0" algn="l" rtl="0">
              <a:lnSpc>
                <a:spcPct val="100000"/>
              </a:lnSpc>
              <a:spcBef>
                <a:spcPts val="1100"/>
              </a:spcBef>
              <a:spcAft>
                <a:spcPts val="0"/>
              </a:spcAft>
              <a:buSzPts val="1500"/>
              <a:buNone/>
            </a:pPr>
            <a:endParaRPr dirty="0"/>
          </a:p>
        </p:txBody>
      </p:sp>
      <p:sp>
        <p:nvSpPr>
          <p:cNvPr id="336" name="Google Shape;336;gdec00fd500_0_45:notes"/>
          <p:cNvSpPr txBox="1">
            <a:spLocks noGrp="1"/>
          </p:cNvSpPr>
          <p:nvPr>
            <p:ph type="sldNum" idx="12"/>
          </p:nvPr>
        </p:nvSpPr>
        <p:spPr>
          <a:xfrm>
            <a:off x="4143595" y="9119474"/>
            <a:ext cx="3169800" cy="482100"/>
          </a:xfrm>
          <a:prstGeom prst="rect">
            <a:avLst/>
          </a:prstGeom>
          <a:noFill/>
          <a:ln>
            <a:noFill/>
          </a:ln>
        </p:spPr>
        <p:txBody>
          <a:bodyPr spcFirstLastPara="1" wrap="square" lIns="97300" tIns="48650" rIns="97300" bIns="4865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sz="1500"/>
              <a:t>28</a:t>
            </a:fld>
            <a:endParaRPr sz="15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98bfffec1_3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98bfffec1_3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01" name="Google Shape;101;gd98bfffec1_3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b1ce1ebe1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b1ce1ebe1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sz="1000" dirty="0"/>
          </a:p>
        </p:txBody>
      </p:sp>
      <p:sp>
        <p:nvSpPr>
          <p:cNvPr id="108" name="Google Shape;108;g7b1ce1ebe1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b27179b38_0_11:notes"/>
          <p:cNvSpPr>
            <a:spLocks noGrp="1" noRot="1" noChangeAspect="1"/>
          </p:cNvSpPr>
          <p:nvPr>
            <p:ph type="sldImg" idx="2"/>
          </p:nvPr>
        </p:nvSpPr>
        <p:spPr>
          <a:xfrm>
            <a:off x="776813"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b27179b38_0_1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16" name="Google Shape;116;gdb27179b38_0_1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7fe20f583_0_0:notes"/>
          <p:cNvSpPr>
            <a:spLocks noGrp="1" noRot="1" noChangeAspect="1"/>
          </p:cNvSpPr>
          <p:nvPr>
            <p:ph type="sldImg" idx="2"/>
          </p:nvPr>
        </p:nvSpPr>
        <p:spPr>
          <a:xfrm>
            <a:off x="776813"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7fe20f583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23" name="Google Shape;123;gd7fe20f583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b27179b38_0_2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b27179b38_0_25: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f16d5a41a_0_0:notes"/>
          <p:cNvSpPr>
            <a:spLocks noGrp="1" noRot="1" noChangeAspect="1"/>
          </p:cNvSpPr>
          <p:nvPr>
            <p:ph type="sldImg" idx="2"/>
          </p:nvPr>
        </p:nvSpPr>
        <p:spPr>
          <a:xfrm>
            <a:off x="776817"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df16d5a41a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74" name="Google Shape;174;gdf16d5a41a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c8bca8350_0_354:notes"/>
          <p:cNvSpPr>
            <a:spLocks noGrp="1" noRot="1" noChangeAspect="1"/>
          </p:cNvSpPr>
          <p:nvPr>
            <p:ph type="sldImg" idx="2"/>
          </p:nvPr>
        </p:nvSpPr>
        <p:spPr>
          <a:xfrm>
            <a:off x="776813"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dc8bca8350_0_35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81" name="Google Shape;181;gdc8bca8350_0_35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19"/>
        <p:cNvGrpSpPr/>
        <p:nvPr/>
      </p:nvGrpSpPr>
      <p:grpSpPr>
        <a:xfrm>
          <a:off x="0" y="0"/>
          <a:ext cx="0" cy="0"/>
          <a:chOff x="0" y="0"/>
          <a:chExt cx="0" cy="0"/>
        </a:xfrm>
      </p:grpSpPr>
      <p:sp>
        <p:nvSpPr>
          <p:cNvPr id="20" name="Google Shape;20;p2"/>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2"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22" name="Google Shape;22;p2"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23" name="Google Shape;23;p2" descr="Oregon Department of Education logo"/>
          <p:cNvPicPr preferRelativeResize="0"/>
          <p:nvPr/>
        </p:nvPicPr>
        <p:blipFill rotWithShape="1">
          <a:blip r:embed="rId4">
            <a:alphaModFix/>
          </a:blip>
          <a:srcRect/>
          <a:stretch/>
        </p:blipFill>
        <p:spPr>
          <a:xfrm>
            <a:off x="3739081" y="461361"/>
            <a:ext cx="3222226" cy="1602435"/>
          </a:xfrm>
          <a:prstGeom prst="rect">
            <a:avLst/>
          </a:prstGeom>
          <a:noFill/>
          <a:ln>
            <a:noFill/>
          </a:ln>
        </p:spPr>
      </p:pic>
      <p:pic>
        <p:nvPicPr>
          <p:cNvPr id="24" name="Google Shape;24;p2" descr="Decorative blue swoosh"/>
          <p:cNvPicPr preferRelativeResize="0"/>
          <p:nvPr/>
        </p:nvPicPr>
        <p:blipFill rotWithShape="1">
          <a:blip r:embed="rId5">
            <a:alphaModFix/>
          </a:blip>
          <a:srcRect/>
          <a:stretch/>
        </p:blipFill>
        <p:spPr>
          <a:xfrm>
            <a:off x="0" y="-300103"/>
            <a:ext cx="9144001" cy="1577651"/>
          </a:xfrm>
          <a:prstGeom prst="rect">
            <a:avLst/>
          </a:prstGeom>
          <a:noFill/>
          <a:ln>
            <a:noFill/>
          </a:ln>
        </p:spPr>
      </p:pic>
      <p:sp>
        <p:nvSpPr>
          <p:cNvPr id="25" name="Google Shape;25;p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1"/>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a:spLocks noGrp="1"/>
          </p:cNvSpPr>
          <p:nvPr>
            <p:ph type="pic" idx="2"/>
          </p:nvPr>
        </p:nvSpPr>
        <p:spPr>
          <a:xfrm>
            <a:off x="3887391" y="1499863"/>
            <a:ext cx="4629300" cy="2895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body" idx="1"/>
          </p:nvPr>
        </p:nvSpPr>
        <p:spPr>
          <a:xfrm>
            <a:off x="629841" y="2710484"/>
            <a:ext cx="2949300" cy="168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Blank 1" type="blank">
  <p:cSld name="BLANK">
    <p:bg>
      <p:bgPr>
        <a:blipFill>
          <a:blip r:embed="rId2">
            <a:alphaModFix/>
          </a:blip>
          <a:stretch>
            <a:fillRect/>
          </a:stretch>
        </a:blipFill>
        <a:effectLst/>
      </p:bgPr>
    </p:bg>
    <p:spTree>
      <p:nvGrpSpPr>
        <p:cNvPr id="1" name="Shape 80"/>
        <p:cNvGrpSpPr/>
        <p:nvPr/>
      </p:nvGrpSpPr>
      <p:grpSpPr>
        <a:xfrm>
          <a:off x="0" y="0"/>
          <a:ext cx="0" cy="0"/>
          <a:chOff x="0" y="0"/>
          <a:chExt cx="0" cy="0"/>
        </a:xfrm>
      </p:grpSpPr>
      <p:pic>
        <p:nvPicPr>
          <p:cNvPr id="81" name="Google Shape;81;p13"/>
          <p:cNvPicPr preferRelativeResize="0"/>
          <p:nvPr/>
        </p:nvPicPr>
        <p:blipFill rotWithShape="1">
          <a:blip r:embed="rId3">
            <a:alphaModFix/>
          </a:blip>
          <a:srcRect/>
          <a:stretch/>
        </p:blipFill>
        <p:spPr>
          <a:xfrm>
            <a:off x="-1" y="83686"/>
            <a:ext cx="1285876" cy="502114"/>
          </a:xfrm>
          <a:prstGeom prst="rect">
            <a:avLst/>
          </a:prstGeom>
          <a:noFill/>
          <a:ln>
            <a:noFill/>
          </a:ln>
        </p:spPr>
      </p:pic>
      <p:pic>
        <p:nvPicPr>
          <p:cNvPr id="82" name="Google Shape;82;p13"/>
          <p:cNvPicPr preferRelativeResize="0"/>
          <p:nvPr/>
        </p:nvPicPr>
        <p:blipFill rotWithShape="1">
          <a:blip r:embed="rId3">
            <a:alphaModFix/>
          </a:blip>
          <a:srcRect/>
          <a:stretch/>
        </p:blipFill>
        <p:spPr>
          <a:xfrm>
            <a:off x="-1" y="83686"/>
            <a:ext cx="1285876" cy="502114"/>
          </a:xfrm>
          <a:prstGeom prst="rect">
            <a:avLst/>
          </a:prstGeom>
          <a:noFill/>
          <a:ln>
            <a:noFill/>
          </a:ln>
        </p:spPr>
      </p:pic>
      <p:pic>
        <p:nvPicPr>
          <p:cNvPr id="83" name="Google Shape;83;p13"/>
          <p:cNvPicPr preferRelativeResize="0"/>
          <p:nvPr/>
        </p:nvPicPr>
        <p:blipFill rotWithShape="1">
          <a:blip r:embed="rId3">
            <a:alphaModFix/>
          </a:blip>
          <a:srcRect/>
          <a:stretch/>
        </p:blipFill>
        <p:spPr>
          <a:xfrm>
            <a:off x="-1" y="83686"/>
            <a:ext cx="1285876" cy="502114"/>
          </a:xfrm>
          <a:prstGeom prst="rect">
            <a:avLst/>
          </a:prstGeom>
          <a:noFill/>
          <a:ln>
            <a:noFill/>
          </a:ln>
        </p:spPr>
      </p:pic>
      <p:sp>
        <p:nvSpPr>
          <p:cNvPr id="84" name="Google Shape;84;p13"/>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3"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sp>
        <p:nvSpPr>
          <p:cNvPr id="29" name="Google Shape;29;p3"/>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30" name="Google Shape;30;p3"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31" name="Google Shape;31;p3"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32" name="Google Shape;32;p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3"/>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92024" y="2061185"/>
            <a:ext cx="7886700" cy="2062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55811" y="1918592"/>
            <a:ext cx="3886200" cy="2062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4656311" y="1918592"/>
            <a:ext cx="3886200" cy="2062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2"/>
          </p:nvPr>
        </p:nvSpPr>
        <p:spPr>
          <a:xfrm>
            <a:off x="584574" y="2529700"/>
            <a:ext cx="3868200" cy="1680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
          <p:cNvSpPr txBox="1">
            <a:spLocks noGrp="1"/>
          </p:cNvSpPr>
          <p:nvPr>
            <p:ph type="body" idx="4"/>
          </p:nvPr>
        </p:nvSpPr>
        <p:spPr>
          <a:xfrm>
            <a:off x="4583884" y="2529700"/>
            <a:ext cx="3887400" cy="1680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8"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57" name="Google Shape;57;p8"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58" name="Google Shape;58;p8"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59" name="Google Shape;59;p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9"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63" name="Google Shape;63;p9"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64" name="Google Shape;64;p9" descr="Oregon Department of Education Logo"/>
          <p:cNvPicPr preferRelativeResize="0"/>
          <p:nvPr/>
        </p:nvPicPr>
        <p:blipFill rotWithShape="1">
          <a:blip r:embed="rId4">
            <a:alphaModFix/>
          </a:blip>
          <a:srcRect/>
          <a:stretch/>
        </p:blipFill>
        <p:spPr>
          <a:xfrm>
            <a:off x="7171552" y="4195712"/>
            <a:ext cx="1479336" cy="735684"/>
          </a:xfrm>
          <a:prstGeom prst="rect">
            <a:avLst/>
          </a:prstGeom>
          <a:noFill/>
          <a:ln>
            <a:noFill/>
          </a:ln>
        </p:spPr>
      </p:pic>
      <p:sp>
        <p:nvSpPr>
          <p:cNvPr id="65" name="Google Shape;65;p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 name="Google Shape;68;p10"/>
          <p:cNvPicPr preferRelativeResize="0"/>
          <p:nvPr/>
        </p:nvPicPr>
        <p:blipFill rotWithShape="1">
          <a:blip r:embed="rId2">
            <a:alphaModFix/>
          </a:blip>
          <a:srcRect/>
          <a:stretch/>
        </p:blipFill>
        <p:spPr>
          <a:xfrm>
            <a:off x="-90611" y="40172"/>
            <a:ext cx="1479336" cy="735683"/>
          </a:xfrm>
          <a:prstGeom prst="rect">
            <a:avLst/>
          </a:prstGeom>
          <a:noFill/>
          <a:ln>
            <a:noFill/>
          </a:ln>
        </p:spPr>
      </p:pic>
      <p:sp>
        <p:nvSpPr>
          <p:cNvPr id="69" name="Google Shape;69;p10"/>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 name="Google Shape;11;p1" descr="Decorative geometric pattern"/>
          <p:cNvPicPr preferRelativeResize="0"/>
          <p:nvPr/>
        </p:nvPicPr>
        <p:blipFill rotWithShape="1">
          <a:blip r:embed="rId14">
            <a:alphaModFix/>
          </a:blip>
          <a:srcRect/>
          <a:stretch/>
        </p:blipFill>
        <p:spPr>
          <a:xfrm>
            <a:off x="0" y="1"/>
            <a:ext cx="9144001" cy="4871141"/>
          </a:xfrm>
          <a:prstGeom prst="rect">
            <a:avLst/>
          </a:prstGeom>
          <a:noFill/>
          <a:ln>
            <a:noFill/>
          </a:ln>
        </p:spPr>
      </p:pic>
      <p:pic>
        <p:nvPicPr>
          <p:cNvPr id="12" name="Google Shape;12;p1" descr="Decorative blue swoosh"/>
          <p:cNvPicPr preferRelativeResize="0"/>
          <p:nvPr/>
        </p:nvPicPr>
        <p:blipFill rotWithShape="1">
          <a:blip r:embed="rId15">
            <a:alphaModFix/>
          </a:blip>
          <a:srcRect/>
          <a:stretch/>
        </p:blipFill>
        <p:spPr>
          <a:xfrm>
            <a:off x="-1" y="-677"/>
            <a:ext cx="9144003" cy="1556462"/>
          </a:xfrm>
          <a:prstGeom prst="rect">
            <a:avLst/>
          </a:prstGeom>
          <a:noFill/>
          <a:ln>
            <a:noFill/>
          </a:ln>
        </p:spPr>
      </p:pic>
      <p:pic>
        <p:nvPicPr>
          <p:cNvPr id="13" name="Google Shape;13;p1" descr="Decorative blue bar"/>
          <p:cNvPicPr preferRelativeResize="0"/>
          <p:nvPr/>
        </p:nvPicPr>
        <p:blipFill rotWithShape="1">
          <a:blip r:embed="rId16">
            <a:alphaModFix/>
          </a:blip>
          <a:srcRect/>
          <a:stretch/>
        </p:blipFill>
        <p:spPr>
          <a:xfrm>
            <a:off x="0" y="4871140"/>
            <a:ext cx="9144001" cy="276279"/>
          </a:xfrm>
          <a:prstGeom prst="rect">
            <a:avLst/>
          </a:prstGeom>
          <a:noFill/>
          <a:ln>
            <a:noFill/>
          </a:ln>
        </p:spPr>
      </p:pic>
      <p:sp>
        <p:nvSpPr>
          <p:cNvPr id="14" name="Google Shape;14;p1"/>
          <p:cNvSpPr txBox="1">
            <a:spLocks noGrp="1"/>
          </p:cNvSpPr>
          <p:nvPr>
            <p:ph type="body" idx="1"/>
          </p:nvPr>
        </p:nvSpPr>
        <p:spPr>
          <a:xfrm>
            <a:off x="628650" y="2570441"/>
            <a:ext cx="7886700" cy="2062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 name="Google Shape;15;p1"/>
          <p:cNvPicPr preferRelativeResize="0"/>
          <p:nvPr/>
        </p:nvPicPr>
        <p:blipFill rotWithShape="1">
          <a:blip r:embed="rId17">
            <a:alphaModFix/>
          </a:blip>
          <a:srcRect/>
          <a:stretch/>
        </p:blipFill>
        <p:spPr>
          <a:xfrm>
            <a:off x="115173" y="139623"/>
            <a:ext cx="2033166" cy="1011108"/>
          </a:xfrm>
          <a:prstGeom prst="rect">
            <a:avLst/>
          </a:prstGeom>
          <a:noFill/>
          <a:ln>
            <a:noFill/>
          </a:ln>
        </p:spPr>
      </p:pic>
      <p:pic>
        <p:nvPicPr>
          <p:cNvPr id="16" name="Google Shape;16;p1"/>
          <p:cNvPicPr preferRelativeResize="0"/>
          <p:nvPr/>
        </p:nvPicPr>
        <p:blipFill rotWithShape="1">
          <a:blip r:embed="rId17">
            <a:alphaModFix/>
          </a:blip>
          <a:srcRect/>
          <a:stretch/>
        </p:blipFill>
        <p:spPr>
          <a:xfrm>
            <a:off x="115173" y="139623"/>
            <a:ext cx="2033166" cy="1011108"/>
          </a:xfrm>
          <a:prstGeom prst="rect">
            <a:avLst/>
          </a:prstGeom>
          <a:noFill/>
          <a:ln>
            <a:noFill/>
          </a:ln>
        </p:spPr>
      </p:pic>
      <p:pic>
        <p:nvPicPr>
          <p:cNvPr id="17" name="Google Shape;17;p1" descr="Oregon Department of Education Logo"/>
          <p:cNvPicPr preferRelativeResize="0"/>
          <p:nvPr/>
        </p:nvPicPr>
        <p:blipFill rotWithShape="1">
          <a:blip r:embed="rId17">
            <a:alphaModFix/>
          </a:blip>
          <a:srcRect/>
          <a:stretch/>
        </p:blipFill>
        <p:spPr>
          <a:xfrm>
            <a:off x="115173" y="139623"/>
            <a:ext cx="2033166" cy="1011108"/>
          </a:xfrm>
          <a:prstGeom prst="rect">
            <a:avLst/>
          </a:prstGeom>
          <a:noFill/>
          <a:ln>
            <a:noFill/>
          </a:ln>
        </p:spPr>
      </p:pic>
      <p:sp>
        <p:nvSpPr>
          <p:cNvPr id="18" name="Google Shape;18;p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oregon.gov/ode/schools-and-districts/grants/Pages/ESSER-III-State-Plan.aspx"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www.oregon.gov/ode/students-and-family/healthsafety/Documents/Key%20Takeaways%20About%20Oregon%20Teachers%27%20Experience.pdf?utm_medium=email&amp;utm_source=govdelivery" TargetMode="External"/><Relationship Id="rId3" Type="http://schemas.openxmlformats.org/officeDocument/2006/relationships/hyperlink" Target="https://www.oregon.gov/ode/students-and-family/healthsafety/Pages/RSSL-Guidance.aspx" TargetMode="External"/><Relationship Id="rId7" Type="http://schemas.openxmlformats.org/officeDocument/2006/relationships/hyperlink" Target="https://www.oregon.gov/ode/students-and-family/healthsafety/Documents/Summer%20Learning%20Best%20Practice%20Guide%202021.pdf"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oregon.gov/ode/students-and-family/equity/Documents/ODE%20Mental%20Health%20Toolkit%202020.pdf" TargetMode="External"/><Relationship Id="rId5" Type="http://schemas.openxmlformats.org/officeDocument/2006/relationships/hyperlink" Target="https://www.oregon.gov/ode/students-and-family/healthsafety/Documents/Student%20Learning%20Unfinished%2C%20Not%20Lost.pdf" TargetMode="External"/><Relationship Id="rId4" Type="http://schemas.openxmlformats.org/officeDocument/2006/relationships/hyperlink" Target="https://drive.google.com/file/d/1v8QBFkvy5Z4n8VZmJsvnRSzSuqr7dbfp/view" TargetMode="External"/><Relationship Id="rId9" Type="http://schemas.openxmlformats.org/officeDocument/2006/relationships/hyperlink" Target="https://drive.google.com/file/d/1EQti0KzTS8TDr5nQlG9NXwSG6XuQB7zh/view"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oregon.gov/ode/students-and-family/healthsafety/Documents/Student%20Learning%20Unfinished%2C%20Not%20Lost.pd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restart-reinvent.learningpolicyinstitute.org/sites/default/files/product-files/Restart_Reinvent_Schools_COVID_REPORT.pdf"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s://www.oregon.gov/ode/StudentSuccess/Documents/69236_ODE_CommunityEngagementToolkit_2021-web%5B1%5D.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nam02.safelinks.protection.outlook.com/?url=https%3A%2F%2Flnks.gd%2Fl%2FeyJhbGciOiJIUzI1NiJ9.eyJidWxsZXRpbl9saW5rX2lkIjoxMDIsInVyaSI6ImJwMjpjbGljayIsImJ1bGxldGluX2lkIjoiMjAyMTA0MzAuMzk3MzM0NTEiLCJ1cmwiOiJodHRwczovL3d3dy5vcmVnb24uZ292L29kZS9zdHVkZW50cy1hbmQtZmFtaWx5L2hlYWx0aHNhZmV0eS9QdWJsaXNoaW5nSW1hZ2VzL09yZWdvbiUyMEludmVzdHMlMjAmJTIwRW52aXNpb25zJTIwRXF1aXR5JTIwaW4lMjBFZHVjYXRpb24uUE5HP3V0bV9tZWRpdW09ZW1haWwmdXRtX3NvdXJjZT1nb3ZkZWxpdmVyeSJ9.RaC39_Jci_WZIt1tjZD_yI88M1sHx51iBX3eHW40v6o%2Fs%2F992381816%2Fbr%2F105662057249-l&amp;data=04%7C01%7CKate.Pattison%40ode.state.or.us%7C576f5a4057524f12c88808d90bebfc24%7Cb4f51418b26949a2935afa54bf584fc8%7C0%7C0%7C637553930451278383%7CUnknown%7CTWFpbGZsb3d8eyJWIjoiMC4wLjAwMDAiLCJQIjoiV2luMzIiLCJBTiI6Ik1haWwiLCJXVCI6Mn0%3D%7C1000&amp;sdata=c8SWyO7j4t8rRKhl2tpl7YPbN5p5NbXjzcDKsgZoh5o%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628650" y="1656452"/>
            <a:ext cx="7886700" cy="2150100"/>
          </a:xfrm>
          <a:prstGeom prst="rect">
            <a:avLst/>
          </a:prstGeom>
          <a:noFill/>
          <a:ln>
            <a:noFill/>
          </a:ln>
        </p:spPr>
        <p:txBody>
          <a:bodyPr spcFirstLastPara="1" wrap="square" lIns="91425" tIns="45700" rIns="91425" bIns="45700" anchor="ctr" anchorCtr="0">
            <a:noAutofit/>
          </a:bodyPr>
          <a:lstStyle/>
          <a:p>
            <a:pPr marL="0" marR="0" lvl="0" indent="-457200" algn="ctr" rtl="0">
              <a:lnSpc>
                <a:spcPct val="100000"/>
              </a:lnSpc>
              <a:spcBef>
                <a:spcPts val="0"/>
              </a:spcBef>
              <a:spcAft>
                <a:spcPts val="0"/>
              </a:spcAft>
              <a:buClr>
                <a:schemeClr val="dk1"/>
              </a:buClr>
              <a:buSzPts val="990"/>
              <a:buFont typeface="Arial"/>
              <a:buNone/>
            </a:pPr>
            <a:r>
              <a:rPr lang="en-US" sz="3060">
                <a:solidFill>
                  <a:schemeClr val="accent1"/>
                </a:solidFill>
                <a:latin typeface="Arial"/>
                <a:ea typeface="Arial"/>
                <a:cs typeface="Arial"/>
                <a:sym typeface="Arial"/>
              </a:rPr>
              <a:t>Oregon’s ARP ESSER (ESSER III) Application</a:t>
            </a:r>
            <a:endParaRPr sz="3060">
              <a:solidFill>
                <a:schemeClr val="accent1"/>
              </a:solidFill>
              <a:latin typeface="Arial"/>
              <a:ea typeface="Arial"/>
              <a:cs typeface="Arial"/>
              <a:sym typeface="Arial"/>
            </a:endParaRPr>
          </a:p>
          <a:p>
            <a:pPr marL="0" marR="0" lvl="0" indent="-457200" algn="ctr" rtl="0">
              <a:lnSpc>
                <a:spcPct val="100000"/>
              </a:lnSpc>
              <a:spcBef>
                <a:spcPts val="0"/>
              </a:spcBef>
              <a:spcAft>
                <a:spcPts val="0"/>
              </a:spcAft>
              <a:buClr>
                <a:schemeClr val="dk1"/>
              </a:buClr>
              <a:buSzPts val="990"/>
              <a:buFont typeface="Arial"/>
              <a:buNone/>
            </a:pPr>
            <a:r>
              <a:rPr lang="en-US" sz="3060">
                <a:latin typeface="Arial"/>
                <a:ea typeface="Arial"/>
                <a:cs typeface="Arial"/>
                <a:sym typeface="Arial"/>
              </a:rPr>
              <a:t>State and District Overview</a:t>
            </a:r>
            <a:endParaRPr sz="3060">
              <a:latin typeface="Arial"/>
              <a:ea typeface="Arial"/>
              <a:cs typeface="Arial"/>
              <a:sym typeface="Arial"/>
            </a:endParaRPr>
          </a:p>
          <a:p>
            <a:pPr marL="0" marR="0" lvl="0" indent="-457200" algn="ctr" rtl="0">
              <a:lnSpc>
                <a:spcPct val="100000"/>
              </a:lnSpc>
              <a:spcBef>
                <a:spcPts val="0"/>
              </a:spcBef>
              <a:spcAft>
                <a:spcPts val="0"/>
              </a:spcAft>
              <a:buClr>
                <a:schemeClr val="dk1"/>
              </a:buClr>
              <a:buSzPts val="990"/>
              <a:buFont typeface="Arial"/>
              <a:buNone/>
            </a:pPr>
            <a:r>
              <a:rPr lang="en-US" sz="2460" b="0">
                <a:latin typeface="Arial"/>
                <a:ea typeface="Arial"/>
                <a:cs typeface="Arial"/>
                <a:sym typeface="Arial"/>
              </a:rPr>
              <a:t>Wednesday, June 9, 2021</a:t>
            </a:r>
            <a:endParaRPr sz="246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1370650" y="83675"/>
            <a:ext cx="76635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Continuous Community Engagement</a:t>
            </a:r>
            <a:endParaRPr/>
          </a:p>
        </p:txBody>
      </p:sp>
      <p:graphicFrame>
        <p:nvGraphicFramePr>
          <p:cNvPr id="197" name="Google Shape;197;p23" title="&quot;&quot;"/>
          <p:cNvGraphicFramePr/>
          <p:nvPr>
            <p:extLst>
              <p:ext uri="{D42A27DB-BD31-4B8C-83A1-F6EECF244321}">
                <p14:modId xmlns:p14="http://schemas.microsoft.com/office/powerpoint/2010/main" val="2277090660"/>
              </p:ext>
            </p:extLst>
          </p:nvPr>
        </p:nvGraphicFramePr>
        <p:xfrm>
          <a:off x="313050" y="843575"/>
          <a:ext cx="8517900" cy="4023000"/>
        </p:xfrm>
        <a:graphic>
          <a:graphicData uri="http://schemas.openxmlformats.org/drawingml/2006/table">
            <a:tbl>
              <a:tblPr firstRow="1">
                <a:noFill/>
                <a:tableStyleId>{41395B1F-6337-4FAE-8CA9-7DDCBD900D2F}</a:tableStyleId>
              </a:tblPr>
              <a:tblGrid>
                <a:gridCol w="4115100">
                  <a:extLst>
                    <a:ext uri="{9D8B030D-6E8A-4147-A177-3AD203B41FA5}">
                      <a16:colId xmlns:a16="http://schemas.microsoft.com/office/drawing/2014/main" val="20000"/>
                    </a:ext>
                  </a:extLst>
                </a:gridCol>
                <a:gridCol w="44028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US" sz="1000">
                          <a:latin typeface="Calibri"/>
                          <a:ea typeface="Calibri"/>
                          <a:cs typeface="Calibri"/>
                          <a:sym typeface="Calibri"/>
                        </a:rPr>
                        <a:t>American Indian/Alaska Native Success Advisory Group</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Government to Government with Nine Federally Recognized Tribes</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000">
                          <a:latin typeface="Calibri"/>
                          <a:ea typeface="Calibri"/>
                          <a:cs typeface="Calibri"/>
                          <a:sym typeface="Calibri"/>
                        </a:rPr>
                        <a:t>African American/Black Student Success Advisory Group</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Statewide Student and Family Survey</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000">
                          <a:latin typeface="Calibri"/>
                          <a:ea typeface="Calibri"/>
                          <a:cs typeface="Calibri"/>
                          <a:sym typeface="Calibri"/>
                        </a:rPr>
                        <a:t>Latino/a/x Success Advisory Group</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Teacher Engagement sessions and survey</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000">
                          <a:latin typeface="Calibri"/>
                          <a:ea typeface="Calibri"/>
                          <a:cs typeface="Calibri"/>
                          <a:sym typeface="Calibri"/>
                        </a:rPr>
                        <a:t>English Learners Advisory Group</a:t>
                      </a:r>
                      <a:endParaRPr sz="100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Educator Advancement Council - Regional Educator Networks</a:t>
                      </a:r>
                      <a:endParaRPr sz="10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LGBTQ2SIA+ Student Success Advisory Group</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Calibri"/>
                          <a:ea typeface="Calibri"/>
                          <a:cs typeface="Calibri"/>
                          <a:sym typeface="Calibri"/>
                        </a:rPr>
                        <a:t>ESD Reopening Advisors</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Rules Advisory Committee</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Every Student Belongs </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State Advisory Council for Special Education (SACSE)</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Youth Development Division</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State Interagency Coordinating Council ( SICC)</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Calibri"/>
                          <a:ea typeface="Calibri"/>
                          <a:cs typeface="Calibri"/>
                          <a:sym typeface="Calibri"/>
                        </a:rPr>
                        <a:t>Superintendents and  School Leaders</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7"/>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Regional Inclusive Services Management </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Calibri"/>
                          <a:ea typeface="Calibri"/>
                          <a:cs typeface="Calibri"/>
                          <a:sym typeface="Calibri"/>
                        </a:rPr>
                        <a:t>School Counselors and Mental Health Specialists</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8"/>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Dispute Resolution Committee</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Regular ODE Office Hours (RSSL, Charters, Federal Systems, Business Managers, Etc.)</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9"/>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Education Partners (COSA, OSBA, OEA, Director’s Advisory Committee, Etc.)</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000" dirty="0">
                          <a:solidFill>
                            <a:schemeClr val="dk1"/>
                          </a:solidFill>
                          <a:latin typeface="Calibri"/>
                          <a:ea typeface="Calibri"/>
                          <a:cs typeface="Calibri"/>
                          <a:sym typeface="Calibri"/>
                        </a:rPr>
                        <a:t>Summer Learning Collaborative</a:t>
                      </a:r>
                      <a:endParaRPr sz="1000"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aphicFrame>
        <p:nvGraphicFramePr>
          <p:cNvPr id="203" name="Google Shape;203;p24" title="&quot;&quot;"/>
          <p:cNvGraphicFramePr/>
          <p:nvPr>
            <p:extLst>
              <p:ext uri="{D42A27DB-BD31-4B8C-83A1-F6EECF244321}">
                <p14:modId xmlns:p14="http://schemas.microsoft.com/office/powerpoint/2010/main" val="2491883744"/>
              </p:ext>
            </p:extLst>
          </p:nvPr>
        </p:nvGraphicFramePr>
        <p:xfrm>
          <a:off x="286525" y="602220"/>
          <a:ext cx="8570925" cy="4541280"/>
        </p:xfrm>
        <a:graphic>
          <a:graphicData uri="http://schemas.openxmlformats.org/drawingml/2006/table">
            <a:tbl>
              <a:tblPr firstRow="1">
                <a:noFill/>
                <a:tableStyleId>{41395B1F-6337-4FAE-8CA9-7DDCBD900D2F}</a:tableStyleId>
              </a:tblPr>
              <a:tblGrid>
                <a:gridCol w="2090400">
                  <a:extLst>
                    <a:ext uri="{9D8B030D-6E8A-4147-A177-3AD203B41FA5}">
                      <a16:colId xmlns:a16="http://schemas.microsoft.com/office/drawing/2014/main" val="20000"/>
                    </a:ext>
                  </a:extLst>
                </a:gridCol>
                <a:gridCol w="6480525">
                  <a:extLst>
                    <a:ext uri="{9D8B030D-6E8A-4147-A177-3AD203B41FA5}">
                      <a16:colId xmlns:a16="http://schemas.microsoft.com/office/drawing/2014/main" val="20001"/>
                    </a:ext>
                  </a:extLst>
                </a:gridCol>
              </a:tblGrid>
              <a:tr h="390450">
                <a:tc>
                  <a:txBody>
                    <a:bodyPr/>
                    <a:lstStyle/>
                    <a:p>
                      <a:pPr marL="0" lvl="0" indent="0" algn="l" rtl="0">
                        <a:spcBef>
                          <a:spcPts val="0"/>
                        </a:spcBef>
                        <a:spcAft>
                          <a:spcPts val="0"/>
                        </a:spcAft>
                        <a:buNone/>
                      </a:pPr>
                      <a:r>
                        <a:rPr lang="en-US" sz="1500" b="1">
                          <a:solidFill>
                            <a:schemeClr val="dk1"/>
                          </a:solidFill>
                          <a:latin typeface="Calibri"/>
                          <a:ea typeface="Calibri"/>
                          <a:cs typeface="Calibri"/>
                          <a:sym typeface="Calibri"/>
                        </a:rPr>
                        <a:t>Application Section</a:t>
                      </a:r>
                      <a:endParaRPr sz="1500" b="1">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500" b="1">
                          <a:solidFill>
                            <a:schemeClr val="dk1"/>
                          </a:solidFill>
                          <a:latin typeface="Calibri"/>
                          <a:ea typeface="Calibri"/>
                          <a:cs typeface="Calibri"/>
                          <a:sym typeface="Calibri"/>
                        </a:rPr>
                        <a:t>Highlights</a:t>
                      </a:r>
                      <a:endParaRPr sz="1500" b="1">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91700">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A. Describing the State’s Current Status and Needs</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We name our high level state priorities. Overall strong alignment between ARP ESSER requirements and existing ODE priorities, foci, and investments.</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28975">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B. Safely Reopening Schools and Sustaining Safe Operations</a:t>
                      </a:r>
                      <a:endParaRPr>
                        <a:solidFill>
                          <a:schemeClr val="dk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The RSSL operational blueprints meet the 30-day requirement for LEA plans for Safe Return to In-Person Instruction and Continuity of Services. ODE will use a self-certification method for ESSER plan review and revision requirements.  </a:t>
                      </a:r>
                      <a:endParaRPr sz="1500" strike="sngStrike">
                        <a:solidFill>
                          <a:schemeClr val="dk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441550">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C. Planning for the Use and Coordination of ARP ESSER Funds</a:t>
                      </a:r>
                      <a:endParaRPr>
                        <a:solidFill>
                          <a:schemeClr val="dk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past 15 months of engagements are directly informing our application along with four additional feedback sessions. ODE has been and will continue to coordinate COVID-19 related and other federal funding.</a:t>
                      </a:r>
                      <a:endParaRPr sz="1500">
                        <a:solidFill>
                          <a:schemeClr val="dk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64500">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D. Maximizing State-Level Funds to Support Students</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We have a frame to guide our investments based on our priorities, research-based practices, and identified student needs and opportunities. Additional planning and community engagement are needed to inform specific investment commitments. </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91700">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E. Supporting LEAs in Planning for and Meeting Students’ Needs</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We are asserting that most of the planning and reporting requirements for districts will be met through the SIA process. We will need to supplement the SIA process in key areas.</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576825">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F. Supporting the Educator Workforce</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EAC work underway aligns to this section’s focus on stabilizing, diversifying, and developing the educator workforce. ODE will need to work with partner agencies, education service districts, districts, and other educational entities to better understand educator shortages and address potential gaps.</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91700">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G. Monitoring and Measuring Progress</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dirty="0">
                          <a:solidFill>
                            <a:schemeClr val="dk1"/>
                          </a:solidFill>
                          <a:latin typeface="Calibri"/>
                          <a:ea typeface="Calibri"/>
                          <a:cs typeface="Calibri"/>
                          <a:sym typeface="Calibri"/>
                        </a:rPr>
                        <a:t>ODE will continue to use reporting mechanisms in place for ESSER I and ESSER II until USED provides more clarification on ESSER III requirements. There may be additional reporting requirements. </a:t>
                      </a:r>
                      <a:endParaRPr sz="1500" dirty="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2" name="Title 1" hidden="1"/>
          <p:cNvSpPr>
            <a:spLocks noGrp="1"/>
          </p:cNvSpPr>
          <p:nvPr>
            <p:ph type="title"/>
          </p:nvPr>
        </p:nvSpPr>
        <p:spPr/>
        <p:txBody>
          <a:bodyPr>
            <a:normAutofit fontScale="90000"/>
          </a:bodyPr>
          <a:lstStyle/>
          <a:p>
            <a:r>
              <a:rPr lang="en-US" dirty="0" smtClean="0"/>
              <a:t>Highlights of Each Application Section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Application Highlights</a:t>
            </a:r>
            <a:endParaRPr/>
          </a:p>
        </p:txBody>
      </p:sp>
      <p:graphicFrame>
        <p:nvGraphicFramePr>
          <p:cNvPr id="210" name="Google Shape;210;p25" title="&quot;&quot;"/>
          <p:cNvGraphicFramePr/>
          <p:nvPr>
            <p:extLst>
              <p:ext uri="{D42A27DB-BD31-4B8C-83A1-F6EECF244321}">
                <p14:modId xmlns:p14="http://schemas.microsoft.com/office/powerpoint/2010/main" val="1341193056"/>
              </p:ext>
            </p:extLst>
          </p:nvPr>
        </p:nvGraphicFramePr>
        <p:xfrm>
          <a:off x="217600" y="927100"/>
          <a:ext cx="8687800" cy="777210"/>
        </p:xfrm>
        <a:graphic>
          <a:graphicData uri="http://schemas.openxmlformats.org/drawingml/2006/table">
            <a:tbl>
              <a:tblPr firstRow="1">
                <a:noFill/>
                <a:tableStyleId>{41395B1F-6337-4FAE-8CA9-7DDCBD900D2F}</a:tableStyleId>
              </a:tblPr>
              <a:tblGrid>
                <a:gridCol w="2406775">
                  <a:extLst>
                    <a:ext uri="{9D8B030D-6E8A-4147-A177-3AD203B41FA5}">
                      <a16:colId xmlns:a16="http://schemas.microsoft.com/office/drawing/2014/main" val="20000"/>
                    </a:ext>
                  </a:extLst>
                </a:gridCol>
                <a:gridCol w="6281025">
                  <a:extLst>
                    <a:ext uri="{9D8B030D-6E8A-4147-A177-3AD203B41FA5}">
                      <a16:colId xmlns:a16="http://schemas.microsoft.com/office/drawing/2014/main" val="20001"/>
                    </a:ext>
                  </a:extLst>
                </a:gridCol>
              </a:tblGrid>
              <a:tr h="476725">
                <a:tc>
                  <a:txBody>
                    <a:bodyPr/>
                    <a:lstStyle/>
                    <a:p>
                      <a:pPr marL="0" lvl="0" indent="0" algn="l" rtl="0">
                        <a:spcBef>
                          <a:spcPts val="0"/>
                        </a:spcBef>
                        <a:spcAft>
                          <a:spcPts val="0"/>
                        </a:spcAft>
                        <a:buNone/>
                      </a:pPr>
                      <a:r>
                        <a:rPr lang="en-US" sz="1300" b="1">
                          <a:solidFill>
                            <a:schemeClr val="dk1"/>
                          </a:solidFill>
                          <a:latin typeface="Calibri"/>
                          <a:ea typeface="Calibri"/>
                          <a:cs typeface="Calibri"/>
                          <a:sym typeface="Calibri"/>
                        </a:rPr>
                        <a:t>B. Safely Reopening Schools and Sustaining Safe Operations</a:t>
                      </a:r>
                      <a:endParaRPr sz="17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Clr>
                          <a:schemeClr val="dk1"/>
                        </a:buClr>
                        <a:buSzPts val="1100"/>
                        <a:buFont typeface="Arial"/>
                        <a:buNone/>
                      </a:pPr>
                      <a:r>
                        <a:rPr lang="en-US" sz="1300" dirty="0">
                          <a:solidFill>
                            <a:schemeClr val="dk1"/>
                          </a:solidFill>
                          <a:latin typeface="Calibri"/>
                          <a:ea typeface="Calibri"/>
                          <a:cs typeface="Calibri"/>
                          <a:sym typeface="Calibri"/>
                        </a:rPr>
                        <a:t>The RSSL operational blueprints meet the 30-day requirement for LEA plans for Safe Return to In-Person Instruction and Continuity of Services. ODE will use a self-certification method for ESSER plan review and revision requirements.</a:t>
                      </a:r>
                      <a:endParaRPr sz="1300" dirty="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
        <p:nvSpPr>
          <p:cNvPr id="211" name="Google Shape;211;p25"/>
          <p:cNvSpPr txBox="1"/>
          <p:nvPr/>
        </p:nvSpPr>
        <p:spPr>
          <a:xfrm>
            <a:off x="357450" y="1745275"/>
            <a:ext cx="8275800" cy="3140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Current operational blueprint meets the 30-day requirement for a Safe Return to In-Person Instruction and Continuity of Services plan</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Streamlining or replacing the “Operational Blueprint for Reentry” design to meet federal and any state requirements. Shifts include:</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A certification-only process that covers key aspects of CDC and state health and safety guidance </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Review of operational plans will be required semi-annually (every 6 months) </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Certifications will be at the district (not school) level, except for charter schools</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Private schools are not addressed in this system</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First certification to be required August 22</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ODE will continue many of the current RSSL supports next school year such as Office Hours and streamlined RSSL guidance</a:t>
            </a: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Application Highlights</a:t>
            </a:r>
            <a:endParaRPr/>
          </a:p>
        </p:txBody>
      </p:sp>
      <p:graphicFrame>
        <p:nvGraphicFramePr>
          <p:cNvPr id="218" name="Google Shape;218;p26" title="&quot;&quot;"/>
          <p:cNvGraphicFramePr/>
          <p:nvPr>
            <p:extLst>
              <p:ext uri="{D42A27DB-BD31-4B8C-83A1-F6EECF244321}">
                <p14:modId xmlns:p14="http://schemas.microsoft.com/office/powerpoint/2010/main" val="1269152288"/>
              </p:ext>
            </p:extLst>
          </p:nvPr>
        </p:nvGraphicFramePr>
        <p:xfrm>
          <a:off x="217600" y="927100"/>
          <a:ext cx="8687800" cy="731490"/>
        </p:xfrm>
        <a:graphic>
          <a:graphicData uri="http://schemas.openxmlformats.org/drawingml/2006/table">
            <a:tbl>
              <a:tblPr firstRow="1">
                <a:noFill/>
                <a:tableStyleId>{41395B1F-6337-4FAE-8CA9-7DDCBD900D2F}</a:tableStyleId>
              </a:tblPr>
              <a:tblGrid>
                <a:gridCol w="2846550">
                  <a:extLst>
                    <a:ext uri="{9D8B030D-6E8A-4147-A177-3AD203B41FA5}">
                      <a16:colId xmlns:a16="http://schemas.microsoft.com/office/drawing/2014/main" val="20000"/>
                    </a:ext>
                  </a:extLst>
                </a:gridCol>
                <a:gridCol w="5841250">
                  <a:extLst>
                    <a:ext uri="{9D8B030D-6E8A-4147-A177-3AD203B41FA5}">
                      <a16:colId xmlns:a16="http://schemas.microsoft.com/office/drawing/2014/main" val="20001"/>
                    </a:ext>
                  </a:extLst>
                </a:gridCol>
              </a:tblGrid>
              <a:tr h="625700">
                <a:tc>
                  <a:txBody>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D. Maximizing State-Level Funds to Support Students</a:t>
                      </a:r>
                      <a:endParaRPr sz="16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We have a frame to guide our investments based on our priorities, research-based practices, and identified student needs and opportunities. Additional planning and community engagement are needed to inform specific investment commitments. </a:t>
                      </a:r>
                      <a:endParaRPr sz="1200" dirty="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
        <p:nvSpPr>
          <p:cNvPr id="219" name="Google Shape;219;p26"/>
          <p:cNvSpPr txBox="1"/>
          <p:nvPr/>
        </p:nvSpPr>
        <p:spPr>
          <a:xfrm>
            <a:off x="1119450" y="1729000"/>
            <a:ext cx="6872100" cy="152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latin typeface="Calibri"/>
                <a:ea typeface="Calibri"/>
                <a:cs typeface="Calibri"/>
                <a:sym typeface="Calibri"/>
              </a:rPr>
              <a:t>ODE is shaping a path with some framing strategies and priorities and remained flexible in the application for decisions to be shaped through community engagement.  Funds may be expended until September 30, 2024. </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Application Highlights</a:t>
            </a:r>
            <a:endParaRPr/>
          </a:p>
        </p:txBody>
      </p:sp>
      <p:graphicFrame>
        <p:nvGraphicFramePr>
          <p:cNvPr id="226" name="Google Shape;226;p27" title="&quot;&quot;"/>
          <p:cNvGraphicFramePr/>
          <p:nvPr>
            <p:extLst>
              <p:ext uri="{D42A27DB-BD31-4B8C-83A1-F6EECF244321}">
                <p14:modId xmlns:p14="http://schemas.microsoft.com/office/powerpoint/2010/main" val="3038946798"/>
              </p:ext>
            </p:extLst>
          </p:nvPr>
        </p:nvGraphicFramePr>
        <p:xfrm>
          <a:off x="217600" y="927100"/>
          <a:ext cx="8687800" cy="777210"/>
        </p:xfrm>
        <a:graphic>
          <a:graphicData uri="http://schemas.openxmlformats.org/drawingml/2006/table">
            <a:tbl>
              <a:tblPr firstRow="1">
                <a:noFill/>
                <a:tableStyleId>{41395B1F-6337-4FAE-8CA9-7DDCBD900D2F}</a:tableStyleId>
              </a:tblPr>
              <a:tblGrid>
                <a:gridCol w="2827450">
                  <a:extLst>
                    <a:ext uri="{9D8B030D-6E8A-4147-A177-3AD203B41FA5}">
                      <a16:colId xmlns:a16="http://schemas.microsoft.com/office/drawing/2014/main" val="20000"/>
                    </a:ext>
                  </a:extLst>
                </a:gridCol>
                <a:gridCol w="5860350">
                  <a:extLst>
                    <a:ext uri="{9D8B030D-6E8A-4147-A177-3AD203B41FA5}">
                      <a16:colId xmlns:a16="http://schemas.microsoft.com/office/drawing/2014/main" val="20001"/>
                    </a:ext>
                  </a:extLst>
                </a:gridCol>
              </a:tblGrid>
              <a:tr h="625700">
                <a:tc>
                  <a:txBody>
                    <a:bodyPr/>
                    <a:lstStyle/>
                    <a:p>
                      <a:pPr marL="0" lvl="0" indent="0" algn="l" rtl="0">
                        <a:spcBef>
                          <a:spcPts val="0"/>
                        </a:spcBef>
                        <a:spcAft>
                          <a:spcPts val="0"/>
                        </a:spcAft>
                        <a:buNone/>
                      </a:pPr>
                      <a:r>
                        <a:rPr lang="en-US" sz="1300" b="1">
                          <a:solidFill>
                            <a:schemeClr val="dk1"/>
                          </a:solidFill>
                          <a:latin typeface="Calibri"/>
                          <a:ea typeface="Calibri"/>
                          <a:cs typeface="Calibri"/>
                          <a:sym typeface="Calibri"/>
                        </a:rPr>
                        <a:t>E. Supporting LEAs in Planning for and Meeting Students’ Needs</a:t>
                      </a:r>
                      <a:endParaRPr sz="17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300" dirty="0">
                          <a:solidFill>
                            <a:schemeClr val="dk1"/>
                          </a:solidFill>
                          <a:latin typeface="Calibri"/>
                          <a:ea typeface="Calibri"/>
                          <a:cs typeface="Calibri"/>
                          <a:sym typeface="Calibri"/>
                        </a:rPr>
                        <a:t>We are asserting that most of the planning and reporting requirements for districts will be met through the SIA process. We will need to supplement the SIA process in key areas.</a:t>
                      </a:r>
                      <a:endParaRPr sz="1300" dirty="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
        <p:nvSpPr>
          <p:cNvPr id="227" name="Google Shape;227;p27"/>
          <p:cNvSpPr txBox="1"/>
          <p:nvPr/>
        </p:nvSpPr>
        <p:spPr>
          <a:xfrm>
            <a:off x="342400" y="1729000"/>
            <a:ext cx="8262900" cy="3032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Key areas of supplemental information needed include: </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How LEAs have engaged with: </a:t>
            </a:r>
            <a:endParaRPr sz="1600">
              <a:solidFill>
                <a:schemeClr val="dk1"/>
              </a:solidFill>
              <a:latin typeface="Calibri"/>
              <a:ea typeface="Calibri"/>
              <a:cs typeface="Calibri"/>
              <a:sym typeface="Calibri"/>
            </a:endParaRPr>
          </a:p>
          <a:p>
            <a:pPr marL="1371600" lvl="2"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Migratory Students</a:t>
            </a:r>
            <a:endParaRPr sz="1600">
              <a:solidFill>
                <a:schemeClr val="dk1"/>
              </a:solidFill>
              <a:latin typeface="Calibri"/>
              <a:ea typeface="Calibri"/>
              <a:cs typeface="Calibri"/>
              <a:sym typeface="Calibri"/>
            </a:endParaRPr>
          </a:p>
          <a:p>
            <a:pPr marL="1371600" lvl="2"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Children who are incarcerated </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LEAs will be asked for supplemental information about: </a:t>
            </a:r>
            <a:endParaRPr sz="1600">
              <a:solidFill>
                <a:schemeClr val="dk1"/>
              </a:solidFill>
              <a:latin typeface="Calibri"/>
              <a:ea typeface="Calibri"/>
              <a:cs typeface="Calibri"/>
              <a:sym typeface="Calibri"/>
            </a:endParaRPr>
          </a:p>
          <a:p>
            <a:pPr marL="1371600" lvl="2"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How LEAs meeting the mental and behavioral health of all students</a:t>
            </a:r>
            <a:endParaRPr sz="1600">
              <a:solidFill>
                <a:schemeClr val="dk1"/>
              </a:solidFill>
              <a:latin typeface="Calibri"/>
              <a:ea typeface="Calibri"/>
              <a:cs typeface="Calibri"/>
              <a:sym typeface="Calibri"/>
            </a:endParaRPr>
          </a:p>
          <a:p>
            <a:pPr marL="1371600" lvl="2"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Disportionate impact from Covid-19</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Supplemental information need for ESSER III will be posted alongside SIA information</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Supplemental information to meet requirements would be reviewed by ODE </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Reminder: the ODE proposed plan is subject to approval from USED</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i="1">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Community Engagement Summary</a:t>
            </a:r>
            <a:endParaRPr/>
          </a:p>
        </p:txBody>
      </p:sp>
      <p:sp>
        <p:nvSpPr>
          <p:cNvPr id="234" name="Google Shape;234;p28"/>
          <p:cNvSpPr txBox="1"/>
          <p:nvPr/>
        </p:nvSpPr>
        <p:spPr>
          <a:xfrm>
            <a:off x="266325" y="843575"/>
            <a:ext cx="8397000" cy="411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900" b="1">
                <a:solidFill>
                  <a:schemeClr val="dk1"/>
                </a:solidFill>
                <a:latin typeface="Calibri"/>
                <a:ea typeface="Calibri"/>
                <a:cs typeface="Calibri"/>
                <a:sym typeface="Calibri"/>
              </a:rPr>
              <a:t>Key Themes</a:t>
            </a:r>
            <a:endParaRPr sz="1000" b="1">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Family Engagement: </a:t>
            </a:r>
            <a:r>
              <a:rPr lang="en-US" sz="1600">
                <a:solidFill>
                  <a:schemeClr val="dk1"/>
                </a:solidFill>
                <a:latin typeface="Calibri"/>
                <a:ea typeface="Calibri"/>
                <a:cs typeface="Calibri"/>
                <a:sym typeface="Calibri"/>
              </a:rPr>
              <a:t>Realize family and community engagement strategies in each area and hold districts accountable to their plans.</a:t>
            </a:r>
            <a:endParaRPr sz="1600">
              <a:solidFill>
                <a:schemeClr val="dk1"/>
              </a:solidFill>
              <a:latin typeface="Calibri"/>
              <a:ea typeface="Calibri"/>
              <a:cs typeface="Calibri"/>
              <a:sym typeface="Calibri"/>
            </a:endParaRPr>
          </a:p>
          <a:p>
            <a:pPr marL="457200" lvl="0" indent="-330200" algn="l" rtl="0">
              <a:lnSpc>
                <a:spcPct val="115000"/>
              </a:lnSpc>
              <a:spcBef>
                <a:spcPts val="100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Centering Equity: </a:t>
            </a:r>
            <a:r>
              <a:rPr lang="en-US" sz="1600">
                <a:solidFill>
                  <a:schemeClr val="dk1"/>
                </a:solidFill>
                <a:latin typeface="Calibri"/>
                <a:ea typeface="Calibri"/>
                <a:cs typeface="Calibri"/>
                <a:sym typeface="Calibri"/>
              </a:rPr>
              <a:t>Don’t let equity get lost in the shuffle within each priority area.</a:t>
            </a:r>
            <a:endParaRPr sz="1600">
              <a:solidFill>
                <a:schemeClr val="dk1"/>
              </a:solidFill>
              <a:latin typeface="Calibri"/>
              <a:ea typeface="Calibri"/>
              <a:cs typeface="Calibri"/>
              <a:sym typeface="Calibri"/>
            </a:endParaRPr>
          </a:p>
          <a:p>
            <a:pPr marL="457200" lvl="0" indent="-330200" algn="l" rtl="0">
              <a:lnSpc>
                <a:spcPct val="115000"/>
              </a:lnSpc>
              <a:spcBef>
                <a:spcPts val="100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Disparate Impact: </a:t>
            </a:r>
            <a:r>
              <a:rPr lang="en-US" sz="1600">
                <a:solidFill>
                  <a:schemeClr val="dk1"/>
                </a:solidFill>
                <a:latin typeface="Calibri"/>
                <a:ea typeface="Calibri"/>
                <a:cs typeface="Calibri"/>
                <a:sym typeface="Calibri"/>
              </a:rPr>
              <a:t>Students in special education, in foster care, from highly mobile populations, who are BIPOC, from areas with low vaccination rates, and others were affected differently and may need different solutions in each area.</a:t>
            </a:r>
            <a:endParaRPr sz="1600">
              <a:solidFill>
                <a:schemeClr val="dk1"/>
              </a:solidFill>
              <a:latin typeface="Calibri"/>
              <a:ea typeface="Calibri"/>
              <a:cs typeface="Calibri"/>
              <a:sym typeface="Calibri"/>
            </a:endParaRPr>
          </a:p>
          <a:p>
            <a:pPr marL="457200" lvl="0" indent="-330200" algn="l" rtl="0">
              <a:lnSpc>
                <a:spcPct val="115000"/>
              </a:lnSpc>
              <a:spcBef>
                <a:spcPts val="100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Grade Level Transition: </a:t>
            </a:r>
            <a:r>
              <a:rPr lang="en-US" sz="1600">
                <a:solidFill>
                  <a:schemeClr val="dk1"/>
                </a:solidFill>
                <a:latin typeface="Calibri"/>
                <a:ea typeface="Calibri"/>
                <a:cs typeface="Calibri"/>
                <a:sym typeface="Calibri"/>
              </a:rPr>
              <a:t>Assessments can be a part of ensuring students are acknowledged for their achieved mastery, acknowledging students may not need to only be learning in one grade level across subjects.</a:t>
            </a:r>
            <a:endParaRPr sz="1600">
              <a:solidFill>
                <a:schemeClr val="dk1"/>
              </a:solidFill>
              <a:latin typeface="Calibri"/>
              <a:ea typeface="Calibri"/>
              <a:cs typeface="Calibri"/>
              <a:sym typeface="Calibri"/>
            </a:endParaRPr>
          </a:p>
          <a:p>
            <a:pPr marL="457200" lvl="0" indent="-330200" algn="l" rtl="0">
              <a:lnSpc>
                <a:spcPct val="115000"/>
              </a:lnSpc>
              <a:spcBef>
                <a:spcPts val="1000"/>
              </a:spcBef>
              <a:spcAft>
                <a:spcPts val="1000"/>
              </a:spcAft>
              <a:buClr>
                <a:schemeClr val="dk1"/>
              </a:buClr>
              <a:buSzPts val="1600"/>
              <a:buFont typeface="Calibri"/>
              <a:buAutoNum type="arabicPeriod"/>
            </a:pPr>
            <a:r>
              <a:rPr lang="en-US" sz="1600" b="1">
                <a:solidFill>
                  <a:schemeClr val="dk1"/>
                </a:solidFill>
                <a:latin typeface="Calibri"/>
                <a:ea typeface="Calibri"/>
                <a:cs typeface="Calibri"/>
                <a:sym typeface="Calibri"/>
              </a:rPr>
              <a:t>Sustainability: </a:t>
            </a:r>
            <a:r>
              <a:rPr lang="en-US" sz="1600">
                <a:solidFill>
                  <a:schemeClr val="dk1"/>
                </a:solidFill>
                <a:latin typeface="Calibri"/>
                <a:ea typeface="Calibri"/>
                <a:cs typeface="Calibri"/>
                <a:sym typeface="Calibri"/>
              </a:rPr>
              <a:t>The one-time nature of these funds is of concern when it comes to sustaining efforts in each area, as well as ODE’s ability to support the continuity.</a:t>
            </a:r>
            <a:endParaRPr sz="16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ESSER III Funding Breakdown</a:t>
            </a:r>
            <a:endParaRPr/>
          </a:p>
        </p:txBody>
      </p:sp>
      <p:sp>
        <p:nvSpPr>
          <p:cNvPr id="241" name="Google Shape;241;p29" title="&quot;&quot;"/>
          <p:cNvSpPr/>
          <p:nvPr/>
        </p:nvSpPr>
        <p:spPr>
          <a:xfrm>
            <a:off x="973500" y="2207979"/>
            <a:ext cx="8170500" cy="869585"/>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title="&quot;&quot;"/>
          <p:cNvSpPr/>
          <p:nvPr/>
        </p:nvSpPr>
        <p:spPr>
          <a:xfrm>
            <a:off x="973500" y="3110954"/>
            <a:ext cx="8170500" cy="97931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txBox="1">
            <a:spLocks noGrp="1"/>
          </p:cNvSpPr>
          <p:nvPr>
            <p:ph type="body" idx="4294967295"/>
          </p:nvPr>
        </p:nvSpPr>
        <p:spPr>
          <a:xfrm>
            <a:off x="692025" y="1420954"/>
            <a:ext cx="8272800" cy="27027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en-US" dirty="0"/>
              <a:t>$1,121,028,734 to the Oregon Department of Education</a:t>
            </a:r>
            <a:endParaRPr dirty="0"/>
          </a:p>
          <a:p>
            <a:pPr marL="0" lvl="0" indent="0" algn="l" rtl="0">
              <a:spcBef>
                <a:spcPts val="1000"/>
              </a:spcBef>
              <a:spcAft>
                <a:spcPts val="0"/>
              </a:spcAft>
              <a:buNone/>
            </a:pPr>
            <a:endParaRPr dirty="0"/>
          </a:p>
          <a:p>
            <a:pPr marL="457200" lvl="0" indent="0" algn="l" rtl="0">
              <a:spcBef>
                <a:spcPts val="1000"/>
              </a:spcBef>
              <a:spcAft>
                <a:spcPts val="0"/>
              </a:spcAft>
              <a:buNone/>
            </a:pPr>
            <a:r>
              <a:rPr lang="en-US" dirty="0">
                <a:solidFill>
                  <a:schemeClr val="lt1"/>
                </a:solidFill>
              </a:rPr>
              <a:t>90% to Districts using Title I formula $1,008,925,861</a:t>
            </a:r>
            <a:endParaRPr dirty="0">
              <a:solidFill>
                <a:schemeClr val="lt1"/>
              </a:solidFill>
            </a:endParaRPr>
          </a:p>
          <a:p>
            <a:pPr marL="457200" lvl="0" indent="0" algn="l" rtl="0">
              <a:spcBef>
                <a:spcPts val="1000"/>
              </a:spcBef>
              <a:spcAft>
                <a:spcPts val="0"/>
              </a:spcAft>
              <a:buNone/>
            </a:pPr>
            <a:endParaRPr dirty="0"/>
          </a:p>
          <a:p>
            <a:pPr marL="457200" lvl="0" indent="0" algn="l" rtl="0">
              <a:spcBef>
                <a:spcPts val="1000"/>
              </a:spcBef>
              <a:spcAft>
                <a:spcPts val="0"/>
              </a:spcAft>
              <a:buNone/>
            </a:pPr>
            <a:r>
              <a:rPr lang="en-US" dirty="0">
                <a:solidFill>
                  <a:schemeClr val="lt1"/>
                </a:solidFill>
              </a:rPr>
              <a:t>10% for State set aside $112,102,873</a:t>
            </a:r>
            <a:endParaRPr dirty="0">
              <a:solidFill>
                <a:schemeClr val="lt1"/>
              </a:solidFill>
            </a:endParaRPr>
          </a:p>
          <a:p>
            <a:pPr marL="0" lvl="0" indent="0" algn="l" rtl="0">
              <a:spcBef>
                <a:spcPts val="100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title="&quot;&quot;"/>
          <p:cNvSpPr/>
          <p:nvPr/>
        </p:nvSpPr>
        <p:spPr>
          <a:xfrm>
            <a:off x="3663400" y="83675"/>
            <a:ext cx="5555400" cy="7599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solidFill>
                  <a:schemeClr val="lt1"/>
                </a:solidFill>
              </a:rPr>
              <a:t>90% to Districts</a:t>
            </a:r>
            <a:endParaRPr>
              <a:solidFill>
                <a:schemeClr val="lt1"/>
              </a:solidFill>
            </a:endParaRPr>
          </a:p>
        </p:txBody>
      </p:sp>
      <p:sp>
        <p:nvSpPr>
          <p:cNvPr id="251" name="Google Shape;251;p30"/>
          <p:cNvSpPr txBox="1">
            <a:spLocks noGrp="1"/>
          </p:cNvSpPr>
          <p:nvPr>
            <p:ph type="body" idx="4294967295"/>
          </p:nvPr>
        </p:nvSpPr>
        <p:spPr>
          <a:xfrm>
            <a:off x="628650" y="1322149"/>
            <a:ext cx="7886700" cy="32514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a:t>$1,008,925,861 allocated to school districts</a:t>
            </a:r>
            <a:r>
              <a:rPr lang="en-US" sz="3300"/>
              <a:t> </a:t>
            </a:r>
            <a:endParaRPr sz="3300"/>
          </a:p>
          <a:p>
            <a:pPr marL="0" lvl="0" indent="0" algn="l" rtl="0">
              <a:spcBef>
                <a:spcPts val="1000"/>
              </a:spcBef>
              <a:spcAft>
                <a:spcPts val="0"/>
              </a:spcAft>
              <a:buNone/>
            </a:pPr>
            <a:endParaRPr/>
          </a:p>
          <a:p>
            <a:pPr marL="0" lvl="0" indent="0" algn="l" rtl="0">
              <a:spcBef>
                <a:spcPts val="1000"/>
              </a:spcBef>
              <a:spcAft>
                <a:spcPts val="0"/>
              </a:spcAft>
              <a:buNone/>
            </a:pPr>
            <a:r>
              <a:rPr lang="en-US"/>
              <a:t>Plus $1,620,000 of State set-aside to the 18 districts not funded through Title I formula</a:t>
            </a:r>
            <a:endParaRPr/>
          </a:p>
          <a:p>
            <a:pPr marL="0" lvl="0" indent="0" algn="l" rtl="0">
              <a:spcBef>
                <a:spcPts val="1000"/>
              </a:spcBef>
              <a:spcAft>
                <a:spcPts val="0"/>
              </a:spcAft>
              <a:buNone/>
            </a:pPr>
            <a:r>
              <a:rPr lang="en-US"/>
              <a:t>	</a:t>
            </a:r>
            <a:r>
              <a:rPr lang="en-US" sz="2700" i="1"/>
              <a:t>Create a $90,000 minimum allocation for districts</a:t>
            </a:r>
            <a:endParaRPr sz="2700" i="1"/>
          </a:p>
          <a:p>
            <a:pPr marL="0" lvl="0" indent="0" algn="l" rtl="0">
              <a:spcBef>
                <a:spcPts val="1000"/>
              </a:spcBef>
              <a:spcAft>
                <a:spcPts val="0"/>
              </a:spcAft>
              <a:buNone/>
            </a:pPr>
            <a:endParaRPr/>
          </a:p>
          <a:p>
            <a:pPr marL="0" lvl="0" indent="0" algn="l" rtl="0">
              <a:lnSpc>
                <a:spcPct val="100000"/>
              </a:lnSpc>
              <a:spcBef>
                <a:spcPts val="0"/>
              </a:spcBef>
              <a:spcAft>
                <a:spcPts val="0"/>
              </a:spcAft>
              <a:buClr>
                <a:schemeClr val="dk1"/>
              </a:buClr>
              <a:buSzPts val="1100"/>
              <a:buFont typeface="Arial"/>
              <a:buNone/>
            </a:pPr>
            <a:r>
              <a:rPr lang="en-US" sz="3300" b="1"/>
              <a:t>$1,010,545,861 total direct allocation to districts</a:t>
            </a:r>
            <a:endParaRPr sz="33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title="&quot;&quot;"/>
          <p:cNvSpPr/>
          <p:nvPr/>
        </p:nvSpPr>
        <p:spPr>
          <a:xfrm>
            <a:off x="403325" y="3325363"/>
            <a:ext cx="8170500" cy="1051200"/>
          </a:xfrm>
          <a:prstGeom prst="rect">
            <a:avLst/>
          </a:prstGeom>
          <a:gradFill>
            <a:gsLst>
              <a:gs pos="0">
                <a:srgbClr val="FDECDB"/>
              </a:gs>
              <a:gs pos="100000">
                <a:srgbClr val="F0A96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58" name="Google Shape;258;p31" title="&quot;&quot;"/>
          <p:cNvSpPr/>
          <p:nvPr/>
        </p:nvSpPr>
        <p:spPr>
          <a:xfrm>
            <a:off x="3309650" y="83675"/>
            <a:ext cx="5834400" cy="7599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solidFill>
                  <a:schemeClr val="lt1"/>
                </a:solidFill>
              </a:rPr>
              <a:t>90% to Districts</a:t>
            </a:r>
            <a:endParaRPr>
              <a:solidFill>
                <a:schemeClr val="lt1"/>
              </a:solidFill>
            </a:endParaRPr>
          </a:p>
        </p:txBody>
      </p:sp>
      <p:sp>
        <p:nvSpPr>
          <p:cNvPr id="260" name="Google Shape;260;p31"/>
          <p:cNvSpPr txBox="1">
            <a:spLocks noGrp="1"/>
          </p:cNvSpPr>
          <p:nvPr>
            <p:ph type="body" idx="4294967295"/>
          </p:nvPr>
        </p:nvSpPr>
        <p:spPr>
          <a:xfrm>
            <a:off x="461825" y="912675"/>
            <a:ext cx="8053500" cy="3538800"/>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SzPts val="523"/>
              <a:buNone/>
            </a:pPr>
            <a:r>
              <a:rPr lang="en-US" sz="1710" b="1"/>
              <a:t>School district grants are allocated in the same manner as ESSER I and II; however, USED requires through both the ARP Act and Interim Final Rule that each school district have an approved use of funds plan, guided by meaningful public engagement, that outlines the following: </a:t>
            </a:r>
            <a:endParaRPr sz="1710" b="1"/>
          </a:p>
          <a:p>
            <a:pPr marL="457200" lvl="0" indent="-317500" algn="l" rtl="0">
              <a:lnSpc>
                <a:spcPct val="100000"/>
              </a:lnSpc>
              <a:spcBef>
                <a:spcPts val="1000"/>
              </a:spcBef>
              <a:spcAft>
                <a:spcPts val="0"/>
              </a:spcAft>
              <a:buSzPts val="1400"/>
              <a:buChar char="●"/>
            </a:pPr>
            <a:r>
              <a:rPr lang="en-US" sz="1400"/>
              <a:t>How funds will be used for </a:t>
            </a:r>
            <a:r>
              <a:rPr lang="en-US" sz="1400" b="1"/>
              <a:t>strategies that effectively mitigate the risks in reopening schools</a:t>
            </a:r>
            <a:r>
              <a:rPr lang="en-US" sz="1400"/>
              <a:t>;</a:t>
            </a:r>
            <a:endParaRPr sz="1400"/>
          </a:p>
          <a:p>
            <a:pPr marL="457200" lvl="0" indent="-317500" algn="l" rtl="0">
              <a:lnSpc>
                <a:spcPct val="100000"/>
              </a:lnSpc>
              <a:spcBef>
                <a:spcPts val="0"/>
              </a:spcBef>
              <a:spcAft>
                <a:spcPts val="0"/>
              </a:spcAft>
              <a:buSzPts val="1400"/>
              <a:buChar char="●"/>
            </a:pPr>
            <a:r>
              <a:rPr lang="en-US" sz="1400"/>
              <a:t>How </a:t>
            </a:r>
            <a:r>
              <a:rPr lang="en-US" sz="1400" b="1"/>
              <a:t>no less than 20%</a:t>
            </a:r>
            <a:r>
              <a:rPr lang="en-US" sz="1400"/>
              <a:t> of a districts total ESSER III formula grant be used </a:t>
            </a:r>
            <a:r>
              <a:rPr lang="en-US" sz="1400" b="1"/>
              <a:t>to address unfinished learning</a:t>
            </a:r>
            <a:r>
              <a:rPr lang="en-US" sz="1400"/>
              <a:t> through the implementation of evidence-based interventions, such as summer learning or summer enrichment, extended day, comprehensive after school programs, or extended school year programs; and</a:t>
            </a:r>
            <a:endParaRPr sz="1400"/>
          </a:p>
          <a:p>
            <a:pPr marL="457200" lvl="0" indent="-317500" algn="l" rtl="0">
              <a:lnSpc>
                <a:spcPct val="100000"/>
              </a:lnSpc>
              <a:spcBef>
                <a:spcPts val="0"/>
              </a:spcBef>
              <a:spcAft>
                <a:spcPts val="0"/>
              </a:spcAft>
              <a:buSzPts val="1400"/>
              <a:buChar char="●"/>
            </a:pPr>
            <a:r>
              <a:rPr lang="en-US" sz="1400"/>
              <a:t>How remaining funds will be used in accordance to the </a:t>
            </a:r>
            <a:r>
              <a:rPr lang="en-US" sz="1400" b="1"/>
              <a:t>eligible use of funds </a:t>
            </a:r>
            <a:r>
              <a:rPr lang="en-US" sz="1400"/>
              <a:t>as outlined in the ARP Act which remain consistent with the eligible uses under ESSER I and II.  </a:t>
            </a:r>
            <a:endParaRPr sz="1400"/>
          </a:p>
          <a:p>
            <a:pPr marL="0" lvl="0" indent="0" algn="l" rtl="0">
              <a:lnSpc>
                <a:spcPct val="70000"/>
              </a:lnSpc>
              <a:spcBef>
                <a:spcPts val="1000"/>
              </a:spcBef>
              <a:spcAft>
                <a:spcPts val="0"/>
              </a:spcAft>
              <a:buSzPts val="523"/>
              <a:buNone/>
            </a:pPr>
            <a:endParaRPr sz="1300"/>
          </a:p>
          <a:p>
            <a:pPr marL="0" lvl="0" indent="0" algn="l" rtl="0">
              <a:lnSpc>
                <a:spcPct val="100000"/>
              </a:lnSpc>
              <a:spcBef>
                <a:spcPts val="1000"/>
              </a:spcBef>
              <a:spcAft>
                <a:spcPts val="0"/>
              </a:spcAft>
              <a:buSzPts val="523"/>
              <a:buNone/>
            </a:pPr>
            <a:r>
              <a:rPr lang="en-US" sz="1300"/>
              <a:t>District plans must also ensure that all interventions, including those required from the 20% allocation,  respond to students’ academic, social, and emotional needs and address the disproportionate impact of the coronavirus on students from racial or ethnic groups that have historically experienced disparities, students experiencing poverty, students with disabilities, emerging bilingual students, migratory students, students experiencing homlessness, and children and youth in foster care.</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10% for State Set-Aside</a:t>
            </a:r>
            <a:endParaRPr/>
          </a:p>
        </p:txBody>
      </p:sp>
      <p:graphicFrame>
        <p:nvGraphicFramePr>
          <p:cNvPr id="267" name="Google Shape;267;p32" title="&quot;&quot;"/>
          <p:cNvGraphicFramePr/>
          <p:nvPr>
            <p:extLst>
              <p:ext uri="{D42A27DB-BD31-4B8C-83A1-F6EECF244321}">
                <p14:modId xmlns:p14="http://schemas.microsoft.com/office/powerpoint/2010/main" val="2315047448"/>
              </p:ext>
            </p:extLst>
          </p:nvPr>
        </p:nvGraphicFramePr>
        <p:xfrm>
          <a:off x="260800" y="997369"/>
          <a:ext cx="4425425" cy="3515220"/>
        </p:xfrm>
        <a:graphic>
          <a:graphicData uri="http://schemas.openxmlformats.org/drawingml/2006/table">
            <a:tbl>
              <a:tblPr firstRow="1">
                <a:noFill/>
                <a:tableStyleId>{9CEBB220-B9B0-4045-860C-E4BACCFED66D}</a:tableStyleId>
              </a:tblPr>
              <a:tblGrid>
                <a:gridCol w="3120750">
                  <a:extLst>
                    <a:ext uri="{9D8B030D-6E8A-4147-A177-3AD203B41FA5}">
                      <a16:colId xmlns:a16="http://schemas.microsoft.com/office/drawing/2014/main" val="20000"/>
                    </a:ext>
                  </a:extLst>
                </a:gridCol>
                <a:gridCol w="1304675">
                  <a:extLst>
                    <a:ext uri="{9D8B030D-6E8A-4147-A177-3AD203B41FA5}">
                      <a16:colId xmlns:a16="http://schemas.microsoft.com/office/drawing/2014/main" val="20001"/>
                    </a:ext>
                  </a:extLst>
                </a:gridCol>
              </a:tblGrid>
              <a:tr h="445300">
                <a:tc>
                  <a:txBody>
                    <a:bodyPr/>
                    <a:lstStyle/>
                    <a:p>
                      <a:pPr marL="0" lvl="0" indent="0" algn="just" rtl="0">
                        <a:spcBef>
                          <a:spcPts val="0"/>
                        </a:spcBef>
                        <a:spcAft>
                          <a:spcPts val="0"/>
                        </a:spcAft>
                        <a:buNone/>
                      </a:pPr>
                      <a:r>
                        <a:rPr lang="en-US" sz="1000" b="1">
                          <a:solidFill>
                            <a:srgbClr val="FFFFFF"/>
                          </a:solidFill>
                        </a:rPr>
                        <a:t> Proposed Allocation</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1">
                          <a:solidFill>
                            <a:srgbClr val="FFFFFF"/>
                          </a:solidFill>
                        </a:rPr>
                        <a:t>10% State Set Aside</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16700">
                <a:tc>
                  <a:txBody>
                    <a:bodyPr/>
                    <a:lstStyle/>
                    <a:p>
                      <a:pPr marL="0" lvl="0" indent="0" algn="just" rtl="0">
                        <a:spcBef>
                          <a:spcPts val="0"/>
                        </a:spcBef>
                        <a:spcAft>
                          <a:spcPts val="0"/>
                        </a:spcAft>
                        <a:buNone/>
                      </a:pPr>
                      <a:r>
                        <a:rPr lang="en-US" sz="1200"/>
                        <a:t>  School District Formula Grant</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200"/>
                        <a:t>$1,620,000</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1"/>
                  </a:ext>
                </a:extLst>
              </a:tr>
              <a:tr h="216700">
                <a:tc>
                  <a:txBody>
                    <a:bodyPr/>
                    <a:lstStyle/>
                    <a:p>
                      <a:pPr marL="0" lvl="0" indent="0" algn="just" rtl="0">
                        <a:spcBef>
                          <a:spcPts val="0"/>
                        </a:spcBef>
                        <a:spcAft>
                          <a:spcPts val="0"/>
                        </a:spcAft>
                        <a:buNone/>
                      </a:pPr>
                      <a:r>
                        <a:rPr lang="en-US" sz="1200"/>
                        <a:t>  State Sponsored Charter Schools</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200"/>
                        <a:t>$2,459,148</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2"/>
                  </a:ext>
                </a:extLst>
              </a:tr>
              <a:tr h="216700">
                <a:tc>
                  <a:txBody>
                    <a:bodyPr/>
                    <a:lstStyle/>
                    <a:p>
                      <a:pPr marL="0" lvl="0" indent="0" algn="just" rtl="0">
                        <a:spcBef>
                          <a:spcPts val="0"/>
                        </a:spcBef>
                        <a:spcAft>
                          <a:spcPts val="0"/>
                        </a:spcAft>
                        <a:buNone/>
                      </a:pPr>
                      <a:r>
                        <a:rPr lang="en-US" sz="1200"/>
                        <a:t>  Oregon School for the Deaf</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200"/>
                        <a:t>$753,750</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3"/>
                  </a:ext>
                </a:extLst>
              </a:tr>
              <a:tr h="216700">
                <a:tc>
                  <a:txBody>
                    <a:bodyPr/>
                    <a:lstStyle/>
                    <a:p>
                      <a:pPr marL="0" lvl="0" indent="0" algn="just" rtl="0">
                        <a:spcBef>
                          <a:spcPts val="0"/>
                        </a:spcBef>
                        <a:spcAft>
                          <a:spcPts val="0"/>
                        </a:spcAft>
                        <a:buNone/>
                      </a:pPr>
                      <a:r>
                        <a:rPr lang="en-US" sz="1200"/>
                        <a:t>  State Administration (0.5%)</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200"/>
                        <a:t>$5,605,144</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4"/>
                  </a:ext>
                </a:extLst>
              </a:tr>
              <a:tr h="216700">
                <a:tc>
                  <a:txBody>
                    <a:bodyPr/>
                    <a:lstStyle/>
                    <a:p>
                      <a:pPr marL="0" lvl="0" indent="0" algn="just" rtl="0">
                        <a:spcBef>
                          <a:spcPts val="0"/>
                        </a:spcBef>
                        <a:spcAft>
                          <a:spcPts val="0"/>
                        </a:spcAft>
                        <a:buNone/>
                      </a:pPr>
                      <a:r>
                        <a:rPr lang="en-US" sz="1200" b="1">
                          <a:solidFill>
                            <a:srgbClr val="FFFFFF"/>
                          </a:solidFill>
                        </a:rPr>
                        <a:t>Total Proposed Allocation</a:t>
                      </a:r>
                      <a:endParaRPr sz="12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r" rtl="0">
                        <a:spcBef>
                          <a:spcPts val="0"/>
                        </a:spcBef>
                        <a:spcAft>
                          <a:spcPts val="0"/>
                        </a:spcAft>
                        <a:buNone/>
                      </a:pPr>
                      <a:r>
                        <a:rPr lang="en-US" sz="1200" b="1">
                          <a:solidFill>
                            <a:srgbClr val="FFFFFF"/>
                          </a:solidFill>
                        </a:rPr>
                        <a:t>$10,438,042</a:t>
                      </a:r>
                      <a:endParaRPr sz="12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5"/>
                  </a:ext>
                </a:extLst>
              </a:tr>
              <a:tr h="331000">
                <a:tc>
                  <a:txBody>
                    <a:bodyPr/>
                    <a:lstStyle/>
                    <a:p>
                      <a:pPr marL="0" lvl="0" indent="0" algn="l" rtl="0">
                        <a:spcBef>
                          <a:spcPts val="0"/>
                        </a:spcBef>
                        <a:spcAft>
                          <a:spcPts val="0"/>
                        </a:spcAft>
                        <a:buNone/>
                      </a:pPr>
                      <a:r>
                        <a:rPr lang="en-US" sz="1200"/>
                        <a:t>Unallocated – Addressing Unfinished Learning (5%)</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1200"/>
                        <a:t>$56,051,437</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1000">
                <a:tc>
                  <a:txBody>
                    <a:bodyPr/>
                    <a:lstStyle/>
                    <a:p>
                      <a:pPr marL="0" lvl="0" indent="0" algn="l" rtl="0">
                        <a:spcBef>
                          <a:spcPts val="0"/>
                        </a:spcBef>
                        <a:spcAft>
                          <a:spcPts val="0"/>
                        </a:spcAft>
                        <a:buNone/>
                      </a:pPr>
                      <a:r>
                        <a:rPr lang="en-US" sz="1200"/>
                        <a:t>Unallocated – Summer Enrichment (1%)</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1200"/>
                        <a:t>$11,210,287</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1000">
                <a:tc>
                  <a:txBody>
                    <a:bodyPr/>
                    <a:lstStyle/>
                    <a:p>
                      <a:pPr marL="0" lvl="0" indent="0" algn="l" rtl="0">
                        <a:spcBef>
                          <a:spcPts val="0"/>
                        </a:spcBef>
                        <a:spcAft>
                          <a:spcPts val="0"/>
                        </a:spcAft>
                        <a:buNone/>
                      </a:pPr>
                      <a:r>
                        <a:rPr lang="en-US" sz="1200"/>
                        <a:t>Unallocated – After School Programs (1%)</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1200"/>
                        <a:t>$11,210,287</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16700">
                <a:tc>
                  <a:txBody>
                    <a:bodyPr/>
                    <a:lstStyle/>
                    <a:p>
                      <a:pPr marL="0" lvl="0" indent="0" algn="l" rtl="0">
                        <a:spcBef>
                          <a:spcPts val="0"/>
                        </a:spcBef>
                        <a:spcAft>
                          <a:spcPts val="0"/>
                        </a:spcAft>
                        <a:buNone/>
                      </a:pPr>
                      <a:r>
                        <a:rPr lang="en-US" sz="1200"/>
                        <a:t>Unallocated - General (Remaining)</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US" sz="1200"/>
                        <a:t>$23,192,820</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6700">
                <a:tc>
                  <a:txBody>
                    <a:bodyPr/>
                    <a:lstStyle/>
                    <a:p>
                      <a:pPr marL="0" lvl="0" indent="0" algn="just" rtl="0">
                        <a:spcBef>
                          <a:spcPts val="0"/>
                        </a:spcBef>
                        <a:spcAft>
                          <a:spcPts val="0"/>
                        </a:spcAft>
                        <a:buNone/>
                      </a:pPr>
                      <a:r>
                        <a:rPr lang="en-US" sz="1200" b="1">
                          <a:solidFill>
                            <a:srgbClr val="FFFFFF"/>
                          </a:solidFill>
                        </a:rPr>
                        <a:t>Total ESSER III State Set Aside</a:t>
                      </a:r>
                      <a:endParaRPr sz="12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r" rtl="0">
                        <a:spcBef>
                          <a:spcPts val="0"/>
                        </a:spcBef>
                        <a:spcAft>
                          <a:spcPts val="0"/>
                        </a:spcAft>
                        <a:buNone/>
                      </a:pPr>
                      <a:r>
                        <a:rPr lang="en-US" sz="1200" b="1" dirty="0">
                          <a:solidFill>
                            <a:srgbClr val="FFFFFF"/>
                          </a:solidFill>
                        </a:rPr>
                        <a:t>$112,102,873</a:t>
                      </a:r>
                      <a:endParaRPr sz="1200" b="1" dirty="0">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10"/>
                  </a:ext>
                </a:extLst>
              </a:tr>
            </a:tbl>
          </a:graphicData>
        </a:graphic>
      </p:graphicFrame>
      <p:sp>
        <p:nvSpPr>
          <p:cNvPr id="268" name="Google Shape;268;p32"/>
          <p:cNvSpPr txBox="1"/>
          <p:nvPr/>
        </p:nvSpPr>
        <p:spPr>
          <a:xfrm>
            <a:off x="5192325" y="1171794"/>
            <a:ext cx="3611700" cy="3275400"/>
          </a:xfrm>
          <a:prstGeom prst="rect">
            <a:avLst/>
          </a:prstGeom>
          <a:solidFill>
            <a:srgbClr val="B6D7A8"/>
          </a:solidFill>
          <a:ln>
            <a:noFill/>
          </a:ln>
          <a:effectLst>
            <a:outerShdw blurRad="57150" dist="47625" dir="3000000" algn="bl" rotWithShape="0">
              <a:srgbClr val="000000">
                <a:alpha val="50000"/>
              </a:srgbClr>
            </a:outerShdw>
          </a:effectLst>
        </p:spPr>
        <p:txBody>
          <a:bodyPr spcFirstLastPara="1" wrap="square" lIns="91425" tIns="91425" rIns="91425" bIns="91425" anchor="t" anchorCtr="0">
            <a:spAutoFit/>
          </a:bodyPr>
          <a:lstStyle/>
          <a:p>
            <a:pPr marL="0" lvl="0" indent="0" algn="l" rtl="0">
              <a:lnSpc>
                <a:spcPct val="105000"/>
              </a:lnSpc>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The Department plans to use: </a:t>
            </a:r>
            <a:endParaRPr sz="1600">
              <a:solidFill>
                <a:schemeClr val="dk1"/>
              </a:solidFill>
              <a:latin typeface="Calibri"/>
              <a:ea typeface="Calibri"/>
              <a:cs typeface="Calibri"/>
              <a:sym typeface="Calibri"/>
            </a:endParaRPr>
          </a:p>
          <a:p>
            <a:pPr marL="457200" lvl="0" indent="-330200" algn="l" rtl="0">
              <a:lnSpc>
                <a:spcPct val="10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$1,620,000 of the general resources in the state set-aside to ensure a minimum funding level of $90,000 for the 18 school districts that will receive less than $90,000 using the Title I formula </a:t>
            </a:r>
            <a:endParaRPr sz="1600">
              <a:solidFill>
                <a:schemeClr val="dk1"/>
              </a:solidFill>
              <a:latin typeface="Calibri"/>
              <a:ea typeface="Calibri"/>
              <a:cs typeface="Calibri"/>
              <a:sym typeface="Calibri"/>
            </a:endParaRPr>
          </a:p>
          <a:p>
            <a:pPr marL="457200" lvl="0" indent="-330200" algn="l" rtl="0">
              <a:lnSpc>
                <a:spcPct val="10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$2,459,148 for Oregon’s 4 State sponsored public charter schools </a:t>
            </a:r>
            <a:endParaRPr sz="1600">
              <a:solidFill>
                <a:schemeClr val="dk1"/>
              </a:solidFill>
              <a:latin typeface="Calibri"/>
              <a:ea typeface="Calibri"/>
              <a:cs typeface="Calibri"/>
              <a:sym typeface="Calibri"/>
            </a:endParaRPr>
          </a:p>
          <a:p>
            <a:pPr marL="457200" lvl="0" indent="-330200" algn="l" rtl="0">
              <a:lnSpc>
                <a:spcPct val="10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$753,750 to the Oregon School for the Deaf</a:t>
            </a:r>
            <a:endParaRPr sz="1600">
              <a:solidFill>
                <a:schemeClr val="dk1"/>
              </a:solidFill>
              <a:latin typeface="Calibri"/>
              <a:ea typeface="Calibri"/>
              <a:cs typeface="Calibri"/>
              <a:sym typeface="Calibri"/>
            </a:endParaRPr>
          </a:p>
          <a:p>
            <a:pPr marL="457200" lvl="0" indent="-330200" algn="l" rtl="0">
              <a:lnSpc>
                <a:spcPct val="10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0.5% for state administration.</a:t>
            </a:r>
            <a:endParaRPr sz="1600">
              <a:latin typeface="Calibri"/>
              <a:ea typeface="Calibri"/>
              <a:cs typeface="Calibri"/>
              <a:sym typeface="Calibri"/>
            </a:endParaRPr>
          </a:p>
        </p:txBody>
      </p:sp>
      <p:sp>
        <p:nvSpPr>
          <p:cNvPr id="269" name="Google Shape;269;p32" title="&quot;&quot;"/>
          <p:cNvSpPr/>
          <p:nvPr/>
        </p:nvSpPr>
        <p:spPr>
          <a:xfrm rot="-5398883">
            <a:off x="3554625" y="2470144"/>
            <a:ext cx="2769300" cy="505200"/>
          </a:xfrm>
          <a:prstGeom prst="triangle">
            <a:avLst>
              <a:gd name="adj" fmla="val 7641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Before We Begin</a:t>
            </a:r>
            <a:endParaRPr/>
          </a:p>
        </p:txBody>
      </p:sp>
      <p:sp>
        <p:nvSpPr>
          <p:cNvPr id="97" name="Google Shape;97;p15"/>
          <p:cNvSpPr txBox="1">
            <a:spLocks noGrp="1"/>
          </p:cNvSpPr>
          <p:nvPr>
            <p:ph type="body" idx="4294967295"/>
          </p:nvPr>
        </p:nvSpPr>
        <p:spPr>
          <a:xfrm>
            <a:off x="555425" y="1050951"/>
            <a:ext cx="7886700" cy="3542700"/>
          </a:xfrm>
          <a:prstGeom prst="rect">
            <a:avLst/>
          </a:prstGeom>
        </p:spPr>
        <p:txBody>
          <a:bodyPr spcFirstLastPara="1" wrap="square" lIns="91425" tIns="45700" rIns="91425" bIns="45700" anchor="t" anchorCtr="0">
            <a:normAutofit fontScale="92500" lnSpcReduction="20000"/>
          </a:bodyPr>
          <a:lstStyle/>
          <a:p>
            <a:pPr marL="457200" lvl="0" indent="-361950" algn="l" rtl="0">
              <a:lnSpc>
                <a:spcPct val="100000"/>
              </a:lnSpc>
              <a:spcBef>
                <a:spcPts val="1000"/>
              </a:spcBef>
              <a:spcAft>
                <a:spcPts val="0"/>
              </a:spcAft>
              <a:buSzPts val="2100"/>
              <a:buAutoNum type="arabicPeriod"/>
            </a:pPr>
            <a:r>
              <a:rPr lang="en-US" sz="2100"/>
              <a:t>The purpose of this presentation is to provide a view into our state’s application for ARP ESSER (ESSER III) funding to support the education of Oregon students.</a:t>
            </a:r>
            <a:endParaRPr sz="2100"/>
          </a:p>
          <a:p>
            <a:pPr marL="457200" lvl="0" indent="-361950" algn="l" rtl="0">
              <a:lnSpc>
                <a:spcPct val="100000"/>
              </a:lnSpc>
              <a:spcBef>
                <a:spcPts val="1000"/>
              </a:spcBef>
              <a:spcAft>
                <a:spcPts val="0"/>
              </a:spcAft>
              <a:buSzPts val="2100"/>
              <a:buAutoNum type="arabicPeriod"/>
            </a:pPr>
            <a:r>
              <a:rPr lang="en-US" sz="2100"/>
              <a:t>Our state application is aligned with efforts already underway, both at the local and state level.</a:t>
            </a:r>
            <a:endParaRPr sz="2100"/>
          </a:p>
          <a:p>
            <a:pPr marL="457200" lvl="0" indent="-361950" algn="l" rtl="0">
              <a:lnSpc>
                <a:spcPct val="100000"/>
              </a:lnSpc>
              <a:spcBef>
                <a:spcPts val="1000"/>
              </a:spcBef>
              <a:spcAft>
                <a:spcPts val="0"/>
              </a:spcAft>
              <a:buSzPts val="2100"/>
              <a:buAutoNum type="arabicPeriod"/>
            </a:pPr>
            <a:r>
              <a:rPr lang="en-US" sz="2100"/>
              <a:t>The application has been submitted but is not yet approved. ODE will inform school leaders if and when it is approved.</a:t>
            </a:r>
            <a:endParaRPr sz="2100"/>
          </a:p>
          <a:p>
            <a:pPr marL="457200" lvl="0" indent="-361950" algn="l" rtl="0">
              <a:lnSpc>
                <a:spcPct val="100000"/>
              </a:lnSpc>
              <a:spcBef>
                <a:spcPts val="1000"/>
              </a:spcBef>
              <a:spcAft>
                <a:spcPts val="0"/>
              </a:spcAft>
              <a:buSzPts val="2100"/>
              <a:buAutoNum type="arabicPeriod"/>
            </a:pPr>
            <a:r>
              <a:rPr lang="en-US" sz="2100"/>
              <a:t>This is just the starting point. Expect changes and evolution as this process doesn’t end until 2024.</a:t>
            </a:r>
            <a:endParaRPr sz="2100"/>
          </a:p>
          <a:p>
            <a:pPr marL="457200" lvl="0" indent="-361950" algn="l" rtl="0">
              <a:lnSpc>
                <a:spcPct val="100000"/>
              </a:lnSpc>
              <a:spcBef>
                <a:spcPts val="1000"/>
              </a:spcBef>
              <a:spcAft>
                <a:spcPts val="1000"/>
              </a:spcAft>
              <a:buSzPts val="2100"/>
              <a:buAutoNum type="arabicPeriod"/>
            </a:pPr>
            <a:r>
              <a:rPr lang="en-US" sz="2100"/>
              <a:t>ESSER III under ARPA will come with additional requirements, processes, and data requests for the state and for school districts.</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10% for State Set-Aside</a:t>
            </a:r>
            <a:endParaRPr/>
          </a:p>
        </p:txBody>
      </p:sp>
      <p:sp>
        <p:nvSpPr>
          <p:cNvPr id="276" name="Google Shape;276;p33"/>
          <p:cNvSpPr txBox="1"/>
          <p:nvPr/>
        </p:nvSpPr>
        <p:spPr>
          <a:xfrm>
            <a:off x="5192300" y="1116294"/>
            <a:ext cx="3611700" cy="3648000"/>
          </a:xfrm>
          <a:prstGeom prst="rect">
            <a:avLst/>
          </a:prstGeom>
          <a:solidFill>
            <a:srgbClr val="B6D7A8"/>
          </a:solidFill>
          <a:ln>
            <a:noFill/>
          </a:ln>
          <a:effectLst>
            <a:outerShdw blurRad="57150" dist="47625" dir="30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1500">
                <a:latin typeface="Calibri"/>
                <a:ea typeface="Calibri"/>
                <a:cs typeface="Calibri"/>
                <a:sym typeface="Calibri"/>
              </a:rPr>
              <a:t>At least 7% of total, to be allocated from the 10% state set aside, must be allocated for three specific activities and interventions that respond to students’ academic, social, and emotional needs and address the </a:t>
            </a:r>
            <a:r>
              <a:rPr lang="en-US" sz="1500">
                <a:solidFill>
                  <a:schemeClr val="dk1"/>
                </a:solidFill>
                <a:latin typeface="Calibri"/>
                <a:ea typeface="Calibri"/>
                <a:cs typeface="Calibri"/>
                <a:sym typeface="Calibri"/>
              </a:rPr>
              <a:t>disproportionate impact of COVID-19 on underrepresented student groups, including racial and ethnic groups; students experiencing poverty; students experiencing disabilities, emergent bilingual students; transgender, gender diverse, gender nonconforming and/or gender expansive students; migratory students, students experiencing houselessness; and children and youth in foster care.</a:t>
            </a:r>
            <a:endParaRPr sz="1500">
              <a:latin typeface="Calibri"/>
              <a:ea typeface="Calibri"/>
              <a:cs typeface="Calibri"/>
              <a:sym typeface="Calibri"/>
            </a:endParaRPr>
          </a:p>
        </p:txBody>
      </p:sp>
      <p:sp>
        <p:nvSpPr>
          <p:cNvPr id="277" name="Google Shape;277;p33" title="&quot;&quot;"/>
          <p:cNvSpPr/>
          <p:nvPr/>
        </p:nvSpPr>
        <p:spPr>
          <a:xfrm rot="-5399061">
            <a:off x="3291650" y="2732799"/>
            <a:ext cx="3294900" cy="505200"/>
          </a:xfrm>
          <a:prstGeom prst="triangle">
            <a:avLst>
              <a:gd name="adj" fmla="val 3818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78" name="Google Shape;278;p33" title="&quot;&quot;"/>
          <p:cNvGraphicFramePr/>
          <p:nvPr>
            <p:extLst>
              <p:ext uri="{D42A27DB-BD31-4B8C-83A1-F6EECF244321}">
                <p14:modId xmlns:p14="http://schemas.microsoft.com/office/powerpoint/2010/main" val="845213122"/>
              </p:ext>
            </p:extLst>
          </p:nvPr>
        </p:nvGraphicFramePr>
        <p:xfrm>
          <a:off x="646850" y="1323581"/>
          <a:ext cx="4038600" cy="2958490"/>
        </p:xfrm>
        <a:graphic>
          <a:graphicData uri="http://schemas.openxmlformats.org/drawingml/2006/table">
            <a:tbl>
              <a:tblPr firstRow="1">
                <a:noFill/>
                <a:tableStyleId>{9CEBB220-B9B0-4045-860C-E4BACCFED66D}</a:tableStyleId>
              </a:tblPr>
              <a:tblGrid>
                <a:gridCol w="2847975">
                  <a:extLst>
                    <a:ext uri="{9D8B030D-6E8A-4147-A177-3AD203B41FA5}">
                      <a16:colId xmlns:a16="http://schemas.microsoft.com/office/drawing/2014/main" val="20000"/>
                    </a:ext>
                  </a:extLst>
                </a:gridCol>
                <a:gridCol w="1190625">
                  <a:extLst>
                    <a:ext uri="{9D8B030D-6E8A-4147-A177-3AD203B41FA5}">
                      <a16:colId xmlns:a16="http://schemas.microsoft.com/office/drawing/2014/main" val="20001"/>
                    </a:ext>
                  </a:extLst>
                </a:gridCol>
              </a:tblGrid>
              <a:tr h="445300">
                <a:tc>
                  <a:txBody>
                    <a:bodyPr/>
                    <a:lstStyle/>
                    <a:p>
                      <a:pPr marL="0" lvl="0" indent="0" algn="just" rtl="0">
                        <a:spcBef>
                          <a:spcPts val="0"/>
                        </a:spcBef>
                        <a:spcAft>
                          <a:spcPts val="0"/>
                        </a:spcAft>
                        <a:buNone/>
                      </a:pPr>
                      <a:r>
                        <a:rPr lang="en-US" sz="1000" b="1">
                          <a:solidFill>
                            <a:srgbClr val="FFFFFF"/>
                          </a:solidFill>
                        </a:rPr>
                        <a:t> Proposed Allocation</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1">
                          <a:solidFill>
                            <a:srgbClr val="FFFFFF"/>
                          </a:solidFill>
                        </a:rPr>
                        <a:t>10% State Set Aside</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16700">
                <a:tc>
                  <a:txBody>
                    <a:bodyPr/>
                    <a:lstStyle/>
                    <a:p>
                      <a:pPr marL="0" lvl="0" indent="0" algn="just" rtl="0">
                        <a:spcBef>
                          <a:spcPts val="0"/>
                        </a:spcBef>
                        <a:spcAft>
                          <a:spcPts val="0"/>
                        </a:spcAft>
                        <a:buNone/>
                      </a:pPr>
                      <a:r>
                        <a:rPr lang="en-US" sz="800"/>
                        <a:t>  School District Formula Grant</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$1,620,000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16700">
                <a:tc>
                  <a:txBody>
                    <a:bodyPr/>
                    <a:lstStyle/>
                    <a:p>
                      <a:pPr marL="0" lvl="0" indent="0" algn="just" rtl="0">
                        <a:spcBef>
                          <a:spcPts val="0"/>
                        </a:spcBef>
                        <a:spcAft>
                          <a:spcPts val="0"/>
                        </a:spcAft>
                        <a:buNone/>
                      </a:pPr>
                      <a:r>
                        <a:rPr lang="en-US" sz="800"/>
                        <a:t>  State Sponsored Charter Schools</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$2,459,148</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16700">
                <a:tc>
                  <a:txBody>
                    <a:bodyPr/>
                    <a:lstStyle/>
                    <a:p>
                      <a:pPr marL="0" lvl="0" indent="0" algn="just" rtl="0">
                        <a:spcBef>
                          <a:spcPts val="0"/>
                        </a:spcBef>
                        <a:spcAft>
                          <a:spcPts val="0"/>
                        </a:spcAft>
                        <a:buNone/>
                      </a:pPr>
                      <a:r>
                        <a:rPr lang="en-US" sz="800"/>
                        <a:t>  Oregon School for the Deaf</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$753,750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16700">
                <a:tc>
                  <a:txBody>
                    <a:bodyPr/>
                    <a:lstStyle/>
                    <a:p>
                      <a:pPr marL="0" lvl="0" indent="0" algn="just" rtl="0">
                        <a:spcBef>
                          <a:spcPts val="0"/>
                        </a:spcBef>
                        <a:spcAft>
                          <a:spcPts val="0"/>
                        </a:spcAft>
                        <a:buNone/>
                      </a:pPr>
                      <a:r>
                        <a:rPr lang="en-US" sz="800"/>
                        <a:t>  State Administration (0.5%)</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$5,605,144</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16700">
                <a:tc>
                  <a:txBody>
                    <a:bodyPr/>
                    <a:lstStyle/>
                    <a:p>
                      <a:pPr marL="0" lvl="0" indent="0" algn="just" rtl="0">
                        <a:spcBef>
                          <a:spcPts val="0"/>
                        </a:spcBef>
                        <a:spcAft>
                          <a:spcPts val="0"/>
                        </a:spcAft>
                        <a:buNone/>
                      </a:pPr>
                      <a:r>
                        <a:rPr lang="en-US" sz="800" b="1">
                          <a:solidFill>
                            <a:srgbClr val="FFFFFF"/>
                          </a:solidFill>
                        </a:rPr>
                        <a:t>Total Proposed Allocation</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r" rtl="0">
                        <a:spcBef>
                          <a:spcPts val="0"/>
                        </a:spcBef>
                        <a:spcAft>
                          <a:spcPts val="0"/>
                        </a:spcAft>
                        <a:buNone/>
                      </a:pPr>
                      <a:r>
                        <a:rPr lang="en-US" sz="800" b="1">
                          <a:solidFill>
                            <a:srgbClr val="FFFFFF"/>
                          </a:solidFill>
                        </a:rPr>
                        <a:t>$10,438,042</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5"/>
                  </a:ext>
                </a:extLst>
              </a:tr>
              <a:tr h="331000">
                <a:tc>
                  <a:txBody>
                    <a:bodyPr/>
                    <a:lstStyle/>
                    <a:p>
                      <a:pPr marL="0" lvl="0" indent="0" algn="just" rtl="0">
                        <a:spcBef>
                          <a:spcPts val="0"/>
                        </a:spcBef>
                        <a:spcAft>
                          <a:spcPts val="0"/>
                        </a:spcAft>
                        <a:buNone/>
                      </a:pPr>
                      <a:r>
                        <a:rPr lang="en-US" sz="800"/>
                        <a:t>   Unallocated – Addressing </a:t>
                      </a:r>
                      <a:r>
                        <a:rPr lang="en-US" sz="800">
                          <a:solidFill>
                            <a:schemeClr val="dk1"/>
                          </a:solidFill>
                        </a:rPr>
                        <a:t>Unfinished Learning (5%)</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800"/>
                        <a:t>$56,051,437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6"/>
                  </a:ext>
                </a:extLst>
              </a:tr>
              <a:tr h="331000">
                <a:tc>
                  <a:txBody>
                    <a:bodyPr/>
                    <a:lstStyle/>
                    <a:p>
                      <a:pPr marL="0" lvl="0" indent="0" algn="just" rtl="0">
                        <a:spcBef>
                          <a:spcPts val="0"/>
                        </a:spcBef>
                        <a:spcAft>
                          <a:spcPts val="0"/>
                        </a:spcAft>
                        <a:buNone/>
                      </a:pPr>
                      <a:r>
                        <a:rPr lang="en-US" sz="800"/>
                        <a:t>   Unallocated – Summer Enrichment (1%)</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800"/>
                        <a:t>$11,210,287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7"/>
                  </a:ext>
                </a:extLst>
              </a:tr>
              <a:tr h="331000">
                <a:tc>
                  <a:txBody>
                    <a:bodyPr/>
                    <a:lstStyle/>
                    <a:p>
                      <a:pPr marL="0" lvl="0" indent="0" algn="just" rtl="0">
                        <a:spcBef>
                          <a:spcPts val="0"/>
                        </a:spcBef>
                        <a:spcAft>
                          <a:spcPts val="0"/>
                        </a:spcAft>
                        <a:buNone/>
                      </a:pPr>
                      <a:r>
                        <a:rPr lang="en-US" sz="800"/>
                        <a:t>   Unallocated – After School Programs (1%)</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800"/>
                        <a:t>$11,210,287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8"/>
                  </a:ext>
                </a:extLst>
              </a:tr>
              <a:tr h="216700">
                <a:tc>
                  <a:txBody>
                    <a:bodyPr/>
                    <a:lstStyle/>
                    <a:p>
                      <a:pPr marL="0" lvl="0" indent="0" algn="just" rtl="0">
                        <a:spcBef>
                          <a:spcPts val="0"/>
                        </a:spcBef>
                        <a:spcAft>
                          <a:spcPts val="0"/>
                        </a:spcAft>
                        <a:buNone/>
                      </a:pPr>
                      <a:r>
                        <a:rPr lang="en-US" sz="800"/>
                        <a:t>   Unallocated - General (2%)</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US" sz="800"/>
                        <a:t>$23,192,820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6700">
                <a:tc>
                  <a:txBody>
                    <a:bodyPr/>
                    <a:lstStyle/>
                    <a:p>
                      <a:pPr marL="0" lvl="0" indent="0" algn="just" rtl="0">
                        <a:spcBef>
                          <a:spcPts val="0"/>
                        </a:spcBef>
                        <a:spcAft>
                          <a:spcPts val="0"/>
                        </a:spcAft>
                        <a:buNone/>
                      </a:pPr>
                      <a:r>
                        <a:rPr lang="en-US" sz="800" b="1">
                          <a:solidFill>
                            <a:srgbClr val="FFFFFF"/>
                          </a:solidFill>
                        </a:rPr>
                        <a:t>Total ESSER III State Set Aside</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r" rtl="0">
                        <a:spcBef>
                          <a:spcPts val="0"/>
                        </a:spcBef>
                        <a:spcAft>
                          <a:spcPts val="0"/>
                        </a:spcAft>
                        <a:buNone/>
                      </a:pPr>
                      <a:r>
                        <a:rPr lang="en-US" sz="800" b="1" dirty="0">
                          <a:solidFill>
                            <a:srgbClr val="FFFFFF"/>
                          </a:solidFill>
                        </a:rPr>
                        <a:t>$112,102,873</a:t>
                      </a:r>
                      <a:endParaRPr sz="800" b="1" dirty="0">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4"/>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10% for State Set-Aside</a:t>
            </a:r>
            <a:endParaRPr/>
          </a:p>
        </p:txBody>
      </p:sp>
      <p:sp>
        <p:nvSpPr>
          <p:cNvPr id="285" name="Google Shape;285;p34"/>
          <p:cNvSpPr txBox="1"/>
          <p:nvPr/>
        </p:nvSpPr>
        <p:spPr>
          <a:xfrm>
            <a:off x="5179700" y="3417350"/>
            <a:ext cx="3611700" cy="896100"/>
          </a:xfrm>
          <a:prstGeom prst="rect">
            <a:avLst/>
          </a:prstGeom>
          <a:solidFill>
            <a:srgbClr val="B6D7A8"/>
          </a:solidFill>
          <a:ln>
            <a:noFill/>
          </a:ln>
          <a:effectLst>
            <a:outerShdw blurRad="57150" dist="38100" dir="30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Calibri"/>
                <a:ea typeface="Calibri"/>
                <a:cs typeface="Calibri"/>
                <a:sym typeface="Calibri"/>
              </a:rPr>
              <a:t>The remaining $23,192,820 will be used according to Oregon’s state plan, guided by school and community engagement.</a:t>
            </a:r>
            <a:endParaRPr sz="1600">
              <a:latin typeface="Calibri"/>
              <a:ea typeface="Calibri"/>
              <a:cs typeface="Calibri"/>
              <a:sym typeface="Calibri"/>
            </a:endParaRPr>
          </a:p>
        </p:txBody>
      </p:sp>
      <p:sp>
        <p:nvSpPr>
          <p:cNvPr id="286" name="Google Shape;286;p34" title="&quot;&quot;"/>
          <p:cNvSpPr/>
          <p:nvPr/>
        </p:nvSpPr>
        <p:spPr>
          <a:xfrm rot="-5398288">
            <a:off x="4631375" y="3618506"/>
            <a:ext cx="602400" cy="493800"/>
          </a:xfrm>
          <a:prstGeom prst="triangle">
            <a:avLst>
              <a:gd name="adj" fmla="val 2457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87" name="Google Shape;287;p34" title="&quot;&quot;"/>
          <p:cNvGraphicFramePr/>
          <p:nvPr>
            <p:extLst>
              <p:ext uri="{D42A27DB-BD31-4B8C-83A1-F6EECF244321}">
                <p14:modId xmlns:p14="http://schemas.microsoft.com/office/powerpoint/2010/main" val="4035621812"/>
              </p:ext>
            </p:extLst>
          </p:nvPr>
        </p:nvGraphicFramePr>
        <p:xfrm>
          <a:off x="646850" y="1323581"/>
          <a:ext cx="4038600" cy="2958490"/>
        </p:xfrm>
        <a:graphic>
          <a:graphicData uri="http://schemas.openxmlformats.org/drawingml/2006/table">
            <a:tbl>
              <a:tblPr firstRow="1">
                <a:noFill/>
                <a:tableStyleId>{9CEBB220-B9B0-4045-860C-E4BACCFED66D}</a:tableStyleId>
              </a:tblPr>
              <a:tblGrid>
                <a:gridCol w="2847975">
                  <a:extLst>
                    <a:ext uri="{9D8B030D-6E8A-4147-A177-3AD203B41FA5}">
                      <a16:colId xmlns:a16="http://schemas.microsoft.com/office/drawing/2014/main" val="20000"/>
                    </a:ext>
                  </a:extLst>
                </a:gridCol>
                <a:gridCol w="1190625">
                  <a:extLst>
                    <a:ext uri="{9D8B030D-6E8A-4147-A177-3AD203B41FA5}">
                      <a16:colId xmlns:a16="http://schemas.microsoft.com/office/drawing/2014/main" val="20001"/>
                    </a:ext>
                  </a:extLst>
                </a:gridCol>
              </a:tblGrid>
              <a:tr h="445300">
                <a:tc>
                  <a:txBody>
                    <a:bodyPr/>
                    <a:lstStyle/>
                    <a:p>
                      <a:pPr marL="0" lvl="0" indent="0" algn="just" rtl="0">
                        <a:spcBef>
                          <a:spcPts val="0"/>
                        </a:spcBef>
                        <a:spcAft>
                          <a:spcPts val="0"/>
                        </a:spcAft>
                        <a:buNone/>
                      </a:pPr>
                      <a:r>
                        <a:rPr lang="en-US" sz="1000" b="1">
                          <a:solidFill>
                            <a:srgbClr val="FFFFFF"/>
                          </a:solidFill>
                        </a:rPr>
                        <a:t> Proposed Allocation</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1">
                          <a:solidFill>
                            <a:srgbClr val="FFFFFF"/>
                          </a:solidFill>
                        </a:rPr>
                        <a:t>10% State Set Aside</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16700">
                <a:tc>
                  <a:txBody>
                    <a:bodyPr/>
                    <a:lstStyle/>
                    <a:p>
                      <a:pPr marL="0" lvl="0" indent="0" algn="just" rtl="0">
                        <a:spcBef>
                          <a:spcPts val="0"/>
                        </a:spcBef>
                        <a:spcAft>
                          <a:spcPts val="0"/>
                        </a:spcAft>
                        <a:buNone/>
                      </a:pPr>
                      <a:r>
                        <a:rPr lang="en-US" sz="800"/>
                        <a:t>  School District Formula Grant</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$1,620,000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16700">
                <a:tc>
                  <a:txBody>
                    <a:bodyPr/>
                    <a:lstStyle/>
                    <a:p>
                      <a:pPr marL="0" lvl="0" indent="0" algn="just" rtl="0">
                        <a:spcBef>
                          <a:spcPts val="0"/>
                        </a:spcBef>
                        <a:spcAft>
                          <a:spcPts val="0"/>
                        </a:spcAft>
                        <a:buNone/>
                      </a:pPr>
                      <a:r>
                        <a:rPr lang="en-US" sz="800"/>
                        <a:t>  State Sponsored Charter Schools</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$2,459,148</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16700">
                <a:tc>
                  <a:txBody>
                    <a:bodyPr/>
                    <a:lstStyle/>
                    <a:p>
                      <a:pPr marL="0" lvl="0" indent="0" algn="just" rtl="0">
                        <a:spcBef>
                          <a:spcPts val="0"/>
                        </a:spcBef>
                        <a:spcAft>
                          <a:spcPts val="0"/>
                        </a:spcAft>
                        <a:buNone/>
                      </a:pPr>
                      <a:r>
                        <a:rPr lang="en-US" sz="800"/>
                        <a:t>  Oregon School for the Deaf</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$753,750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16700">
                <a:tc>
                  <a:txBody>
                    <a:bodyPr/>
                    <a:lstStyle/>
                    <a:p>
                      <a:pPr marL="0" lvl="0" indent="0" algn="just" rtl="0">
                        <a:spcBef>
                          <a:spcPts val="0"/>
                        </a:spcBef>
                        <a:spcAft>
                          <a:spcPts val="0"/>
                        </a:spcAft>
                        <a:buNone/>
                      </a:pPr>
                      <a:r>
                        <a:rPr lang="en-US" sz="800"/>
                        <a:t>  State Administration (0.5%)</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$5,605,144</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16700">
                <a:tc>
                  <a:txBody>
                    <a:bodyPr/>
                    <a:lstStyle/>
                    <a:p>
                      <a:pPr marL="0" lvl="0" indent="0" algn="just" rtl="0">
                        <a:spcBef>
                          <a:spcPts val="0"/>
                        </a:spcBef>
                        <a:spcAft>
                          <a:spcPts val="0"/>
                        </a:spcAft>
                        <a:buNone/>
                      </a:pPr>
                      <a:r>
                        <a:rPr lang="en-US" sz="800" b="1">
                          <a:solidFill>
                            <a:srgbClr val="FFFFFF"/>
                          </a:solidFill>
                        </a:rPr>
                        <a:t>Total Proposed Allocation</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r" rtl="0">
                        <a:spcBef>
                          <a:spcPts val="0"/>
                        </a:spcBef>
                        <a:spcAft>
                          <a:spcPts val="0"/>
                        </a:spcAft>
                        <a:buNone/>
                      </a:pPr>
                      <a:r>
                        <a:rPr lang="en-US" sz="800" b="1">
                          <a:solidFill>
                            <a:srgbClr val="FFFFFF"/>
                          </a:solidFill>
                        </a:rPr>
                        <a:t>$10,438,042</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5"/>
                  </a:ext>
                </a:extLst>
              </a:tr>
              <a:tr h="331000">
                <a:tc>
                  <a:txBody>
                    <a:bodyPr/>
                    <a:lstStyle/>
                    <a:p>
                      <a:pPr marL="0" lvl="0" indent="0" algn="just" rtl="0">
                        <a:spcBef>
                          <a:spcPts val="0"/>
                        </a:spcBef>
                        <a:spcAft>
                          <a:spcPts val="0"/>
                        </a:spcAft>
                        <a:buNone/>
                      </a:pPr>
                      <a:r>
                        <a:rPr lang="en-US" sz="800"/>
                        <a:t>   Unallocated – Addressing </a:t>
                      </a:r>
                      <a:r>
                        <a:rPr lang="en-US" sz="800">
                          <a:solidFill>
                            <a:schemeClr val="dk1"/>
                          </a:solidFill>
                        </a:rPr>
                        <a:t>Unfinished Learning (5%)</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$56,051,437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1000">
                <a:tc>
                  <a:txBody>
                    <a:bodyPr/>
                    <a:lstStyle/>
                    <a:p>
                      <a:pPr marL="0" lvl="0" indent="0" algn="just" rtl="0">
                        <a:spcBef>
                          <a:spcPts val="0"/>
                        </a:spcBef>
                        <a:spcAft>
                          <a:spcPts val="0"/>
                        </a:spcAft>
                        <a:buNone/>
                      </a:pPr>
                      <a:r>
                        <a:rPr lang="en-US" sz="800"/>
                        <a:t>   Unallocated – Summer Enrichment (1%)</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$11,210,287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1000">
                <a:tc>
                  <a:txBody>
                    <a:bodyPr/>
                    <a:lstStyle/>
                    <a:p>
                      <a:pPr marL="0" lvl="0" indent="0" algn="just" rtl="0">
                        <a:spcBef>
                          <a:spcPts val="0"/>
                        </a:spcBef>
                        <a:spcAft>
                          <a:spcPts val="0"/>
                        </a:spcAft>
                        <a:buNone/>
                      </a:pPr>
                      <a:r>
                        <a:rPr lang="en-US" sz="800"/>
                        <a:t>   Unallocated – After School Programs (1%)</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$11,210,287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16700">
                <a:tc>
                  <a:txBody>
                    <a:bodyPr/>
                    <a:lstStyle/>
                    <a:p>
                      <a:pPr marL="0" lvl="0" indent="0" algn="just" rtl="0">
                        <a:spcBef>
                          <a:spcPts val="0"/>
                        </a:spcBef>
                        <a:spcAft>
                          <a:spcPts val="0"/>
                        </a:spcAft>
                        <a:buNone/>
                      </a:pPr>
                      <a:r>
                        <a:rPr lang="en-US" sz="800"/>
                        <a:t>   Unallocated - General (2%)</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800"/>
                        <a:t>$23,192,820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9"/>
                  </a:ext>
                </a:extLst>
              </a:tr>
              <a:tr h="216700">
                <a:tc>
                  <a:txBody>
                    <a:bodyPr/>
                    <a:lstStyle/>
                    <a:p>
                      <a:pPr marL="0" lvl="0" indent="0" algn="just" rtl="0">
                        <a:spcBef>
                          <a:spcPts val="0"/>
                        </a:spcBef>
                        <a:spcAft>
                          <a:spcPts val="0"/>
                        </a:spcAft>
                        <a:buNone/>
                      </a:pPr>
                      <a:r>
                        <a:rPr lang="en-US" sz="800" b="1">
                          <a:solidFill>
                            <a:srgbClr val="FFFFFF"/>
                          </a:solidFill>
                        </a:rPr>
                        <a:t>Total ESSER III State Set Aside</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r" rtl="0">
                        <a:spcBef>
                          <a:spcPts val="0"/>
                        </a:spcBef>
                        <a:spcAft>
                          <a:spcPts val="0"/>
                        </a:spcAft>
                        <a:buNone/>
                      </a:pPr>
                      <a:r>
                        <a:rPr lang="en-US" sz="800" b="1" dirty="0">
                          <a:solidFill>
                            <a:srgbClr val="FFFFFF"/>
                          </a:solidFill>
                        </a:rPr>
                        <a:t>$112,102,873</a:t>
                      </a:r>
                      <a:endParaRPr sz="800" b="1" dirty="0">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fontScale="90000"/>
          </a:bodyPr>
          <a:lstStyle/>
          <a:p>
            <a:pPr marL="0" lvl="0" indent="0" algn="r" rtl="0">
              <a:spcBef>
                <a:spcPts val="0"/>
              </a:spcBef>
              <a:spcAft>
                <a:spcPts val="0"/>
              </a:spcAft>
              <a:buNone/>
            </a:pPr>
            <a:r>
              <a:rPr lang="en-US"/>
              <a:t>Elementary and Secondary School Emergency Relief (ESSER III)</a:t>
            </a:r>
            <a:endParaRPr/>
          </a:p>
        </p:txBody>
      </p:sp>
      <p:graphicFrame>
        <p:nvGraphicFramePr>
          <p:cNvPr id="294" name="Google Shape;294;p35" title="&quot;&quot;"/>
          <p:cNvGraphicFramePr/>
          <p:nvPr>
            <p:extLst>
              <p:ext uri="{D42A27DB-BD31-4B8C-83A1-F6EECF244321}">
                <p14:modId xmlns:p14="http://schemas.microsoft.com/office/powerpoint/2010/main" val="1442478074"/>
              </p:ext>
            </p:extLst>
          </p:nvPr>
        </p:nvGraphicFramePr>
        <p:xfrm>
          <a:off x="202175" y="1047900"/>
          <a:ext cx="8746875" cy="3795380"/>
        </p:xfrm>
        <a:graphic>
          <a:graphicData uri="http://schemas.openxmlformats.org/drawingml/2006/table">
            <a:tbl>
              <a:tblPr firstRow="1">
                <a:noFill/>
                <a:tableStyleId>{2F937F5D-BBB8-4605-AE26-67AE4D6C8240}</a:tableStyleId>
              </a:tblPr>
              <a:tblGrid>
                <a:gridCol w="4367175">
                  <a:extLst>
                    <a:ext uri="{9D8B030D-6E8A-4147-A177-3AD203B41FA5}">
                      <a16:colId xmlns:a16="http://schemas.microsoft.com/office/drawing/2014/main" val="20000"/>
                    </a:ext>
                  </a:extLst>
                </a:gridCol>
                <a:gridCol w="1489100">
                  <a:extLst>
                    <a:ext uri="{9D8B030D-6E8A-4147-A177-3AD203B41FA5}">
                      <a16:colId xmlns:a16="http://schemas.microsoft.com/office/drawing/2014/main" val="20001"/>
                    </a:ext>
                  </a:extLst>
                </a:gridCol>
                <a:gridCol w="1389000">
                  <a:extLst>
                    <a:ext uri="{9D8B030D-6E8A-4147-A177-3AD203B41FA5}">
                      <a16:colId xmlns:a16="http://schemas.microsoft.com/office/drawing/2014/main" val="20002"/>
                    </a:ext>
                  </a:extLst>
                </a:gridCol>
                <a:gridCol w="1501600">
                  <a:extLst>
                    <a:ext uri="{9D8B030D-6E8A-4147-A177-3AD203B41FA5}">
                      <a16:colId xmlns:a16="http://schemas.microsoft.com/office/drawing/2014/main" val="20003"/>
                    </a:ext>
                  </a:extLst>
                </a:gridCol>
              </a:tblGrid>
              <a:tr h="564800">
                <a:tc>
                  <a:txBody>
                    <a:bodyPr/>
                    <a:lstStyle/>
                    <a:p>
                      <a:pPr marL="0" lvl="0" indent="0" algn="l" rtl="0">
                        <a:spcBef>
                          <a:spcPts val="0"/>
                        </a:spcBef>
                        <a:spcAft>
                          <a:spcPts val="0"/>
                        </a:spcAft>
                        <a:buNone/>
                      </a:pPr>
                      <a:r>
                        <a:rPr lang="en-US" sz="1000" b="1">
                          <a:solidFill>
                            <a:schemeClr val="lt1"/>
                          </a:solidFill>
                        </a:rPr>
                        <a:t>Proposed Allocation</a:t>
                      </a:r>
                      <a:endParaRPr sz="1000" b="1">
                        <a:solidFill>
                          <a:schemeClr val="lt1"/>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000" b="1">
                          <a:solidFill>
                            <a:schemeClr val="lt1"/>
                          </a:solidFill>
                        </a:rPr>
                        <a:t>90% Requirement</a:t>
                      </a:r>
                      <a:endParaRPr sz="1000" b="1">
                        <a:solidFill>
                          <a:schemeClr val="lt1"/>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US" sz="1000" b="1">
                          <a:solidFill>
                            <a:schemeClr val="lt1"/>
                          </a:solidFill>
                        </a:rPr>
                        <a:t>10% State Set Aside</a:t>
                      </a:r>
                      <a:endParaRPr sz="1000" b="1">
                        <a:solidFill>
                          <a:schemeClr val="lt1"/>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1">
                          <a:solidFill>
                            <a:schemeClr val="lt1"/>
                          </a:solidFill>
                        </a:rPr>
                        <a:t>Total</a:t>
                      </a:r>
                      <a:endParaRPr sz="1000" b="1">
                        <a:solidFill>
                          <a:schemeClr val="lt1"/>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0">
                <a:tc>
                  <a:txBody>
                    <a:bodyPr/>
                    <a:lstStyle/>
                    <a:p>
                      <a:pPr marL="0" lvl="0" indent="0" algn="just" rtl="0">
                        <a:lnSpc>
                          <a:spcPct val="100000"/>
                        </a:lnSpc>
                        <a:spcBef>
                          <a:spcPts val="0"/>
                        </a:spcBef>
                        <a:spcAft>
                          <a:spcPts val="0"/>
                        </a:spcAft>
                        <a:buNone/>
                      </a:pPr>
                      <a:r>
                        <a:rPr lang="en-US" sz="900"/>
                        <a:t>  School District Formula Grant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$1,008,925,861</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$1,620,000</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$1,010,545,861</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just" rtl="0">
                        <a:lnSpc>
                          <a:spcPct val="100000"/>
                        </a:lnSpc>
                        <a:spcBef>
                          <a:spcPts val="0"/>
                        </a:spcBef>
                        <a:spcAft>
                          <a:spcPts val="0"/>
                        </a:spcAft>
                        <a:buNone/>
                      </a:pPr>
                      <a:r>
                        <a:rPr lang="en-US" sz="900"/>
                        <a:t>  State Sponsored Charter Schools</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$2,459,148</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$2,459,148</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just" rtl="0">
                        <a:lnSpc>
                          <a:spcPct val="100000"/>
                        </a:lnSpc>
                        <a:spcBef>
                          <a:spcPts val="0"/>
                        </a:spcBef>
                        <a:spcAft>
                          <a:spcPts val="0"/>
                        </a:spcAft>
                        <a:buNone/>
                      </a:pPr>
                      <a:r>
                        <a:rPr lang="en-US" sz="900"/>
                        <a:t>  Oregon School for the Deaf</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$753,750</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$753,750</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just" rtl="0">
                        <a:lnSpc>
                          <a:spcPct val="100000"/>
                        </a:lnSpc>
                        <a:spcBef>
                          <a:spcPts val="0"/>
                        </a:spcBef>
                        <a:spcAft>
                          <a:spcPts val="0"/>
                        </a:spcAft>
                        <a:buNone/>
                      </a:pPr>
                      <a:r>
                        <a:rPr lang="en-US" sz="900"/>
                        <a:t>  State Administration</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$5,605,144</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$5,605,144</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just" rtl="0">
                        <a:lnSpc>
                          <a:spcPct val="100000"/>
                        </a:lnSpc>
                        <a:spcBef>
                          <a:spcPts val="0"/>
                        </a:spcBef>
                        <a:spcAft>
                          <a:spcPts val="0"/>
                        </a:spcAft>
                        <a:buNone/>
                      </a:pPr>
                      <a:r>
                        <a:rPr lang="en-US" sz="1000" b="1">
                          <a:solidFill>
                            <a:schemeClr val="lt1"/>
                          </a:solidFill>
                        </a:rPr>
                        <a:t>Total Proposed Allocation</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00000"/>
                        </a:lnSpc>
                        <a:spcBef>
                          <a:spcPts val="0"/>
                        </a:spcBef>
                        <a:spcAft>
                          <a:spcPts val="0"/>
                        </a:spcAft>
                        <a:buNone/>
                      </a:pPr>
                      <a:r>
                        <a:rPr lang="en-US" sz="1000" b="1">
                          <a:solidFill>
                            <a:schemeClr val="lt1"/>
                          </a:solidFill>
                        </a:rPr>
                        <a:t>$1,008,925,861</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tc>
                  <a:txBody>
                    <a:bodyPr/>
                    <a:lstStyle/>
                    <a:p>
                      <a:pPr marL="0" lvl="0" indent="0" algn="r" rtl="0">
                        <a:lnSpc>
                          <a:spcPct val="100000"/>
                        </a:lnSpc>
                        <a:spcBef>
                          <a:spcPts val="0"/>
                        </a:spcBef>
                        <a:spcAft>
                          <a:spcPts val="0"/>
                        </a:spcAft>
                        <a:buNone/>
                      </a:pPr>
                      <a:r>
                        <a:rPr lang="en-US" sz="1000" b="1">
                          <a:solidFill>
                            <a:schemeClr val="lt1"/>
                          </a:solidFill>
                        </a:rPr>
                        <a:t>$10,438,042</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tc>
                  <a:txBody>
                    <a:bodyPr/>
                    <a:lstStyle/>
                    <a:p>
                      <a:pPr marL="0" lvl="0" indent="0" algn="r" rtl="0">
                        <a:lnSpc>
                          <a:spcPct val="100000"/>
                        </a:lnSpc>
                        <a:spcBef>
                          <a:spcPts val="0"/>
                        </a:spcBef>
                        <a:spcAft>
                          <a:spcPts val="0"/>
                        </a:spcAft>
                        <a:buNone/>
                      </a:pPr>
                      <a:r>
                        <a:rPr lang="en-US" sz="1000" b="1">
                          <a:solidFill>
                            <a:schemeClr val="lt1"/>
                          </a:solidFill>
                        </a:rPr>
                        <a:t>$1,019,363,903</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5"/>
                  </a:ext>
                </a:extLst>
              </a:tr>
              <a:tr h="0">
                <a:tc>
                  <a:txBody>
                    <a:bodyPr/>
                    <a:lstStyle/>
                    <a:p>
                      <a:pPr marL="0" lvl="0" indent="0" algn="just" rtl="0">
                        <a:lnSpc>
                          <a:spcPct val="100000"/>
                        </a:lnSpc>
                        <a:spcBef>
                          <a:spcPts val="0"/>
                        </a:spcBef>
                        <a:spcAft>
                          <a:spcPts val="0"/>
                        </a:spcAft>
                        <a:buNone/>
                      </a:pPr>
                      <a:r>
                        <a:rPr lang="en-US" sz="900"/>
                        <a:t>   Unallocated – Addressing Unfinished Learning (5%)</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 </a:t>
                      </a:r>
                      <a:r>
                        <a:rPr lang="en-US" sz="900">
                          <a:solidFill>
                            <a:schemeClr val="dk1"/>
                          </a:solidFill>
                        </a:rPr>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$56,051,437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$56,051,437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just" rtl="0">
                        <a:lnSpc>
                          <a:spcPct val="100000"/>
                        </a:lnSpc>
                        <a:spcBef>
                          <a:spcPts val="0"/>
                        </a:spcBef>
                        <a:spcAft>
                          <a:spcPts val="0"/>
                        </a:spcAft>
                        <a:buNone/>
                      </a:pPr>
                      <a:r>
                        <a:rPr lang="en-US" sz="900"/>
                        <a:t>   Unallocated – Summer Enrichment (1%)</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 </a:t>
                      </a:r>
                      <a:r>
                        <a:rPr lang="en-US" sz="900">
                          <a:solidFill>
                            <a:schemeClr val="dk1"/>
                          </a:solidFill>
                        </a:rPr>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$11,210,287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$11,210,287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just" rtl="0">
                        <a:lnSpc>
                          <a:spcPct val="100000"/>
                        </a:lnSpc>
                        <a:spcBef>
                          <a:spcPts val="0"/>
                        </a:spcBef>
                        <a:spcAft>
                          <a:spcPts val="0"/>
                        </a:spcAft>
                        <a:buNone/>
                      </a:pPr>
                      <a:r>
                        <a:rPr lang="en-US" sz="900"/>
                        <a:t>   Unallocated – After School Programs (1%)</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 </a:t>
                      </a:r>
                      <a:r>
                        <a:rPr lang="en-US" sz="900">
                          <a:solidFill>
                            <a:schemeClr val="dk1"/>
                          </a:solidFill>
                        </a:rPr>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$11,210,287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$11,210,287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just" rtl="0">
                        <a:lnSpc>
                          <a:spcPct val="100000"/>
                        </a:lnSpc>
                        <a:spcBef>
                          <a:spcPts val="0"/>
                        </a:spcBef>
                        <a:spcAft>
                          <a:spcPts val="0"/>
                        </a:spcAft>
                        <a:buNone/>
                      </a:pPr>
                      <a:r>
                        <a:rPr lang="en-US" sz="900"/>
                        <a:t>   Unallocated - General (2%)</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$23,192,820</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$23,192,820</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0">
                <a:tc>
                  <a:txBody>
                    <a:bodyPr/>
                    <a:lstStyle/>
                    <a:p>
                      <a:pPr marL="0" lvl="0" indent="0" algn="just" rtl="0">
                        <a:lnSpc>
                          <a:spcPct val="100000"/>
                        </a:lnSpc>
                        <a:spcBef>
                          <a:spcPts val="0"/>
                        </a:spcBef>
                        <a:spcAft>
                          <a:spcPts val="0"/>
                        </a:spcAft>
                        <a:buNone/>
                      </a:pPr>
                      <a:r>
                        <a:rPr lang="en-US" sz="1000" b="1">
                          <a:solidFill>
                            <a:schemeClr val="lt1"/>
                          </a:solidFill>
                        </a:rPr>
                        <a:t>Total ESSER Allocation</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00000"/>
                        </a:lnSpc>
                        <a:spcBef>
                          <a:spcPts val="0"/>
                        </a:spcBef>
                        <a:spcAft>
                          <a:spcPts val="0"/>
                        </a:spcAft>
                        <a:buNone/>
                      </a:pPr>
                      <a:r>
                        <a:rPr lang="en-US" sz="1000" b="1">
                          <a:solidFill>
                            <a:schemeClr val="lt1"/>
                          </a:solidFill>
                        </a:rPr>
                        <a:t>$1,008,925,861</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3"/>
                    </a:solidFill>
                  </a:tcPr>
                </a:tc>
                <a:tc>
                  <a:txBody>
                    <a:bodyPr/>
                    <a:lstStyle/>
                    <a:p>
                      <a:pPr marL="0" lvl="0" indent="0" algn="r" rtl="0">
                        <a:lnSpc>
                          <a:spcPct val="100000"/>
                        </a:lnSpc>
                        <a:spcBef>
                          <a:spcPts val="0"/>
                        </a:spcBef>
                        <a:spcAft>
                          <a:spcPts val="0"/>
                        </a:spcAft>
                        <a:buNone/>
                      </a:pPr>
                      <a:r>
                        <a:rPr lang="en-US" sz="1000" b="1">
                          <a:solidFill>
                            <a:schemeClr val="lt1"/>
                          </a:solidFill>
                        </a:rPr>
                        <a:t>$112,102,873</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tc>
                  <a:txBody>
                    <a:bodyPr/>
                    <a:lstStyle/>
                    <a:p>
                      <a:pPr marL="0" lvl="0" indent="0" algn="r" rtl="0">
                        <a:lnSpc>
                          <a:spcPct val="100000"/>
                        </a:lnSpc>
                        <a:spcBef>
                          <a:spcPts val="0"/>
                        </a:spcBef>
                        <a:spcAft>
                          <a:spcPts val="0"/>
                        </a:spcAft>
                        <a:buNone/>
                      </a:pPr>
                      <a:r>
                        <a:rPr lang="en-US" sz="1000" b="1" dirty="0">
                          <a:solidFill>
                            <a:schemeClr val="lt1"/>
                          </a:solidFill>
                        </a:rPr>
                        <a:t>$1,121,028,734</a:t>
                      </a:r>
                      <a:endParaRPr sz="1000" b="1" dirty="0">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99"/>
        <p:cNvGrpSpPr/>
        <p:nvPr/>
      </p:nvGrpSpPr>
      <p:grpSpPr>
        <a:xfrm>
          <a:off x="0" y="0"/>
          <a:ext cx="0" cy="0"/>
          <a:chOff x="0" y="0"/>
          <a:chExt cx="0" cy="0"/>
        </a:xfrm>
      </p:grpSpPr>
      <p:sp>
        <p:nvSpPr>
          <p:cNvPr id="300" name="Google Shape;300;p36"/>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Funding Details for Our District</a:t>
            </a:r>
            <a:endParaRPr/>
          </a:p>
        </p:txBody>
      </p:sp>
      <p:sp>
        <p:nvSpPr>
          <p:cNvPr id="301" name="Google Shape;301;p36"/>
          <p:cNvSpPr txBox="1">
            <a:spLocks noGrp="1"/>
          </p:cNvSpPr>
          <p:nvPr>
            <p:ph type="body" idx="4294967295"/>
          </p:nvPr>
        </p:nvSpPr>
        <p:spPr>
          <a:xfrm>
            <a:off x="555425" y="1050951"/>
            <a:ext cx="7886700" cy="3542700"/>
          </a:xfrm>
          <a:prstGeom prst="rect">
            <a:avLst/>
          </a:prstGeom>
        </p:spPr>
        <p:txBody>
          <a:bodyPr spcFirstLastPara="1" wrap="square" lIns="91425" tIns="45700" rIns="91425" bIns="45700" anchor="t" anchorCtr="0">
            <a:normAutofit/>
          </a:bodyPr>
          <a:lstStyle/>
          <a:p>
            <a:pPr marL="457200" lvl="0" indent="-361950" algn="l" rtl="0">
              <a:lnSpc>
                <a:spcPct val="100000"/>
              </a:lnSpc>
              <a:spcBef>
                <a:spcPts val="1000"/>
              </a:spcBef>
              <a:spcAft>
                <a:spcPts val="0"/>
              </a:spcAft>
              <a:buSzPts val="2100"/>
              <a:buChar char="•"/>
            </a:pPr>
            <a:r>
              <a:rPr lang="en-US" sz="2100"/>
              <a:t>[FILL IN: How much we expect based on Title I formula (or when we’ll find out.]</a:t>
            </a:r>
            <a:endParaRPr sz="2100"/>
          </a:p>
          <a:p>
            <a:pPr marL="457200" lvl="0" indent="-361950" algn="l" rtl="0">
              <a:lnSpc>
                <a:spcPct val="100000"/>
              </a:lnSpc>
              <a:spcBef>
                <a:spcPts val="0"/>
              </a:spcBef>
              <a:spcAft>
                <a:spcPts val="0"/>
              </a:spcAft>
              <a:buSzPts val="2100"/>
              <a:buChar char="•"/>
            </a:pPr>
            <a:r>
              <a:rPr lang="en-US" sz="2100"/>
              <a:t>[FILL IN: Approach/Priorities]</a:t>
            </a:r>
            <a:endParaRPr sz="2100"/>
          </a:p>
          <a:p>
            <a:pPr marL="457200" lvl="0" indent="-361950" algn="l" rtl="0">
              <a:lnSpc>
                <a:spcPct val="100000"/>
              </a:lnSpc>
              <a:spcBef>
                <a:spcPts val="0"/>
              </a:spcBef>
              <a:spcAft>
                <a:spcPts val="0"/>
              </a:spcAft>
              <a:buSzPts val="2100"/>
              <a:buChar char="•"/>
            </a:pPr>
            <a:r>
              <a:rPr lang="en-US" sz="2100"/>
              <a:t>[FILL IN: Any existing information or plans for decision making]</a:t>
            </a:r>
            <a:endParaRPr sz="2100"/>
          </a:p>
          <a:p>
            <a:pPr marL="457200" lvl="0" indent="-361950" algn="l" rtl="0">
              <a:lnSpc>
                <a:spcPct val="100000"/>
              </a:lnSpc>
              <a:spcBef>
                <a:spcPts val="0"/>
              </a:spcBef>
              <a:spcAft>
                <a:spcPts val="0"/>
              </a:spcAft>
              <a:buSzPts val="2100"/>
              <a:buChar char="•"/>
            </a:pPr>
            <a:r>
              <a:rPr lang="en-US" sz="2100"/>
              <a:t>[FILL IN: Describe Community Engagement Process or Summarize existing feedback]</a:t>
            </a:r>
            <a:endParaRPr sz="21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7"/>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Resources &amp; Guidance</a:t>
            </a:r>
            <a:endParaRPr/>
          </a:p>
        </p:txBody>
      </p:sp>
      <p:sp>
        <p:nvSpPr>
          <p:cNvPr id="308" name="Google Shape;308;p37"/>
          <p:cNvSpPr txBox="1">
            <a:spLocks noGrp="1"/>
          </p:cNvSpPr>
          <p:nvPr>
            <p:ph type="body" idx="4294967295"/>
          </p:nvPr>
        </p:nvSpPr>
        <p:spPr>
          <a:xfrm>
            <a:off x="170350" y="1016200"/>
            <a:ext cx="7886700" cy="3786000"/>
          </a:xfrm>
          <a:prstGeom prst="rect">
            <a:avLst/>
          </a:prstGeom>
        </p:spPr>
        <p:txBody>
          <a:bodyPr spcFirstLastPara="1" wrap="square" lIns="91425" tIns="45700" rIns="91425" bIns="45700" anchor="t" anchorCtr="0">
            <a:normAutofit/>
          </a:bodyPr>
          <a:lstStyle/>
          <a:p>
            <a:pPr marL="457200" lvl="0" indent="-368300" algn="l" rtl="0">
              <a:lnSpc>
                <a:spcPct val="80000"/>
              </a:lnSpc>
              <a:spcBef>
                <a:spcPts val="1000"/>
              </a:spcBef>
              <a:spcAft>
                <a:spcPts val="0"/>
              </a:spcAft>
              <a:buSzPts val="2200"/>
              <a:buChar char="•"/>
            </a:pPr>
            <a:r>
              <a:rPr lang="en-US" sz="2200" u="sng">
                <a:solidFill>
                  <a:schemeClr val="hlink"/>
                </a:solidFill>
                <a:highlight>
                  <a:srgbClr val="FFFFFF"/>
                </a:highlight>
                <a:hlinkClick r:id="rId3"/>
              </a:rPr>
              <a:t>ESSER-III-State-Plan</a:t>
            </a:r>
            <a:r>
              <a:rPr lang="en-US" sz="2200">
                <a:solidFill>
                  <a:srgbClr val="333333"/>
                </a:solidFill>
                <a:highlight>
                  <a:srgbClr val="FFFFFF"/>
                </a:highlight>
              </a:rPr>
              <a:t> web page</a:t>
            </a:r>
            <a:endParaRPr sz="2200">
              <a:solidFill>
                <a:srgbClr val="333333"/>
              </a:solidFill>
              <a:highlight>
                <a:srgbClr val="FFFFFF"/>
              </a:highlight>
            </a:endParaRPr>
          </a:p>
          <a:p>
            <a:pPr marL="914400" lvl="1" indent="-368300" algn="l" rtl="0">
              <a:lnSpc>
                <a:spcPct val="80000"/>
              </a:lnSpc>
              <a:spcBef>
                <a:spcPts val="1000"/>
              </a:spcBef>
              <a:spcAft>
                <a:spcPts val="0"/>
              </a:spcAft>
              <a:buClr>
                <a:srgbClr val="333333"/>
              </a:buClr>
              <a:buSzPts val="2200"/>
              <a:buChar char="•"/>
            </a:pPr>
            <a:r>
              <a:rPr lang="en-US" sz="2200">
                <a:solidFill>
                  <a:srgbClr val="333333"/>
                </a:solidFill>
                <a:highlight>
                  <a:srgbClr val="FFFFFF"/>
                </a:highlight>
              </a:rPr>
              <a:t>State application</a:t>
            </a:r>
            <a:endParaRPr sz="2200">
              <a:solidFill>
                <a:srgbClr val="333333"/>
              </a:solidFill>
              <a:highlight>
                <a:srgbClr val="FFFFFF"/>
              </a:highlight>
            </a:endParaRPr>
          </a:p>
          <a:p>
            <a:pPr marL="914400" lvl="1" indent="-368300" algn="l" rtl="0">
              <a:lnSpc>
                <a:spcPct val="80000"/>
              </a:lnSpc>
              <a:spcBef>
                <a:spcPts val="1000"/>
              </a:spcBef>
              <a:spcAft>
                <a:spcPts val="0"/>
              </a:spcAft>
              <a:buClr>
                <a:srgbClr val="333333"/>
              </a:buClr>
              <a:buSzPts val="2200"/>
              <a:buChar char="•"/>
            </a:pPr>
            <a:r>
              <a:rPr lang="en-US" sz="2200">
                <a:solidFill>
                  <a:srgbClr val="333333"/>
                </a:solidFill>
                <a:highlight>
                  <a:srgbClr val="FFFFFF"/>
                </a:highlight>
              </a:rPr>
              <a:t>April 30, 2021 School District allocations</a:t>
            </a:r>
            <a:endParaRPr sz="2200">
              <a:solidFill>
                <a:srgbClr val="333333"/>
              </a:solidFill>
              <a:highlight>
                <a:srgbClr val="FFFFFF"/>
              </a:highlight>
            </a:endParaRPr>
          </a:p>
          <a:p>
            <a:pPr marL="914400" lvl="1" indent="-368300" algn="l" rtl="0">
              <a:lnSpc>
                <a:spcPct val="80000"/>
              </a:lnSpc>
              <a:spcBef>
                <a:spcPts val="1000"/>
              </a:spcBef>
              <a:spcAft>
                <a:spcPts val="0"/>
              </a:spcAft>
              <a:buClr>
                <a:srgbClr val="333333"/>
              </a:buClr>
              <a:buSzPts val="2200"/>
              <a:buChar char="•"/>
            </a:pPr>
            <a:r>
              <a:rPr lang="en-US" sz="2200">
                <a:solidFill>
                  <a:srgbClr val="333333"/>
                </a:solidFill>
                <a:highlight>
                  <a:srgbClr val="FFFFFF"/>
                </a:highlight>
              </a:rPr>
              <a:t>Timelines</a:t>
            </a:r>
            <a:endParaRPr sz="2200">
              <a:solidFill>
                <a:srgbClr val="333333"/>
              </a:solidFill>
              <a:highlight>
                <a:srgbClr val="FFFFFF"/>
              </a:highlight>
            </a:endParaRPr>
          </a:p>
          <a:p>
            <a:pPr marL="914400" lvl="1" indent="-368300" algn="l" rtl="0">
              <a:lnSpc>
                <a:spcPct val="80000"/>
              </a:lnSpc>
              <a:spcBef>
                <a:spcPts val="1000"/>
              </a:spcBef>
              <a:spcAft>
                <a:spcPts val="0"/>
              </a:spcAft>
              <a:buClr>
                <a:srgbClr val="333333"/>
              </a:buClr>
              <a:buSzPts val="2200"/>
              <a:buChar char="•"/>
            </a:pPr>
            <a:r>
              <a:rPr lang="en-US" sz="2200">
                <a:solidFill>
                  <a:srgbClr val="333333"/>
                </a:solidFill>
                <a:highlight>
                  <a:srgbClr val="FFFFFF"/>
                </a:highlight>
              </a:rPr>
              <a:t>District templates</a:t>
            </a:r>
            <a:endParaRPr sz="2200">
              <a:solidFill>
                <a:srgbClr val="333333"/>
              </a:solidFill>
              <a:highlight>
                <a:srgbClr val="FFFFFF"/>
              </a:highlight>
            </a:endParaRPr>
          </a:p>
          <a:p>
            <a:pPr marL="914400" lvl="1" indent="-368300" algn="l" rtl="0">
              <a:lnSpc>
                <a:spcPct val="80000"/>
              </a:lnSpc>
              <a:spcBef>
                <a:spcPts val="1000"/>
              </a:spcBef>
              <a:spcAft>
                <a:spcPts val="0"/>
              </a:spcAft>
              <a:buClr>
                <a:srgbClr val="333333"/>
              </a:buClr>
              <a:buSzPts val="2200"/>
              <a:buChar char="•"/>
            </a:pPr>
            <a:r>
              <a:rPr lang="en-US" sz="2200">
                <a:solidFill>
                  <a:srgbClr val="333333"/>
                </a:solidFill>
                <a:highlight>
                  <a:srgbClr val="FFFFFF"/>
                </a:highlight>
              </a:rPr>
              <a:t>District resources</a:t>
            </a:r>
            <a:endParaRPr sz="2200">
              <a:solidFill>
                <a:srgbClr val="333333"/>
              </a:solidFill>
              <a:highlight>
                <a:srgbClr val="FFFFFF"/>
              </a:highlight>
            </a:endParaRPr>
          </a:p>
          <a:p>
            <a:pPr marL="0" lvl="0" indent="0" algn="l" rtl="0">
              <a:lnSpc>
                <a:spcPct val="80000"/>
              </a:lnSpc>
              <a:spcBef>
                <a:spcPts val="1000"/>
              </a:spcBef>
              <a:spcAft>
                <a:spcPts val="1000"/>
              </a:spcAft>
              <a:buNone/>
            </a:pPr>
            <a:endParaRPr sz="2200">
              <a:solidFill>
                <a:srgbClr val="333333"/>
              </a:solidFill>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8"/>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Resources &amp; Guidance</a:t>
            </a:r>
            <a:endParaRPr/>
          </a:p>
        </p:txBody>
      </p:sp>
      <p:sp>
        <p:nvSpPr>
          <p:cNvPr id="315" name="Google Shape;315;p38"/>
          <p:cNvSpPr txBox="1">
            <a:spLocks noGrp="1"/>
          </p:cNvSpPr>
          <p:nvPr>
            <p:ph type="body" idx="4294967295"/>
          </p:nvPr>
        </p:nvSpPr>
        <p:spPr>
          <a:xfrm>
            <a:off x="170350" y="1016200"/>
            <a:ext cx="7886700" cy="3786000"/>
          </a:xfrm>
          <a:prstGeom prst="rect">
            <a:avLst/>
          </a:prstGeom>
        </p:spPr>
        <p:txBody>
          <a:bodyPr spcFirstLastPara="1" wrap="square" lIns="91425" tIns="45700" rIns="91425" bIns="45700" anchor="t" anchorCtr="0">
            <a:normAutofit lnSpcReduction="10000"/>
          </a:bodyPr>
          <a:lstStyle/>
          <a:p>
            <a:pPr marL="457200" lvl="0" indent="-368300" algn="l" rtl="0">
              <a:lnSpc>
                <a:spcPct val="80000"/>
              </a:lnSpc>
              <a:spcBef>
                <a:spcPts val="1000"/>
              </a:spcBef>
              <a:spcAft>
                <a:spcPts val="0"/>
              </a:spcAft>
              <a:buSzPts val="2200"/>
              <a:buChar char="•"/>
            </a:pPr>
            <a:r>
              <a:rPr lang="en-US" sz="2200" u="sng">
                <a:solidFill>
                  <a:schemeClr val="hlink"/>
                </a:solidFill>
                <a:highlight>
                  <a:srgbClr val="FFFFFF"/>
                </a:highlight>
                <a:hlinkClick r:id="rId3"/>
              </a:rPr>
              <a:t>Ready Schools, Safe Learners and companion guidance documents</a:t>
            </a:r>
            <a:endParaRPr sz="2200">
              <a:solidFill>
                <a:srgbClr val="333333"/>
              </a:solidFill>
              <a:highlight>
                <a:srgbClr val="FFFFFF"/>
              </a:highlight>
            </a:endParaRPr>
          </a:p>
          <a:p>
            <a:pPr marL="457200" lvl="0" indent="-368300" algn="l" rtl="0">
              <a:lnSpc>
                <a:spcPct val="80000"/>
              </a:lnSpc>
              <a:spcBef>
                <a:spcPts val="1000"/>
              </a:spcBef>
              <a:spcAft>
                <a:spcPts val="0"/>
              </a:spcAft>
              <a:buSzPts val="2200"/>
              <a:buChar char="•"/>
            </a:pPr>
            <a:r>
              <a:rPr lang="en-US" sz="2200" u="sng">
                <a:solidFill>
                  <a:schemeClr val="hlink"/>
                </a:solidFill>
                <a:hlinkClick r:id="rId4"/>
              </a:rPr>
              <a:t>MAC Guidance for the COVID-19 Pandemic’s Impact on Oregon’s Latino/a/x and Indigenous Communities</a:t>
            </a:r>
            <a:endParaRPr sz="2200"/>
          </a:p>
          <a:p>
            <a:pPr marL="457200" lvl="0" indent="-368300" algn="l" rtl="0">
              <a:lnSpc>
                <a:spcPct val="80000"/>
              </a:lnSpc>
              <a:spcBef>
                <a:spcPts val="1000"/>
              </a:spcBef>
              <a:spcAft>
                <a:spcPts val="0"/>
              </a:spcAft>
              <a:buSzPts val="2200"/>
              <a:buChar char="•"/>
            </a:pPr>
            <a:r>
              <a:rPr lang="en-US" sz="2200" u="sng">
                <a:solidFill>
                  <a:schemeClr val="hlink"/>
                </a:solidFill>
                <a:highlight>
                  <a:srgbClr val="FFFFFF"/>
                </a:highlight>
                <a:hlinkClick r:id="rId5"/>
              </a:rPr>
              <a:t>Student Learning: Unfinished, Not Lost</a:t>
            </a:r>
            <a:endParaRPr sz="2200"/>
          </a:p>
          <a:p>
            <a:pPr marL="457200" lvl="0" indent="-368300" algn="l" rtl="0">
              <a:lnSpc>
                <a:spcPct val="80000"/>
              </a:lnSpc>
              <a:spcBef>
                <a:spcPts val="1000"/>
              </a:spcBef>
              <a:spcAft>
                <a:spcPts val="0"/>
              </a:spcAft>
              <a:buSzPts val="2200"/>
              <a:buChar char="•"/>
            </a:pPr>
            <a:r>
              <a:rPr lang="en-US" sz="2200" u="sng">
                <a:solidFill>
                  <a:schemeClr val="hlink"/>
                </a:solidFill>
                <a:hlinkClick r:id="rId6"/>
              </a:rPr>
              <a:t>Mental Health Toolkit</a:t>
            </a:r>
            <a:endParaRPr sz="2200"/>
          </a:p>
          <a:p>
            <a:pPr marL="457200" lvl="0" indent="-368300" algn="l" rtl="0">
              <a:lnSpc>
                <a:spcPct val="80000"/>
              </a:lnSpc>
              <a:spcBef>
                <a:spcPts val="1000"/>
              </a:spcBef>
              <a:spcAft>
                <a:spcPts val="0"/>
              </a:spcAft>
              <a:buSzPts val="2200"/>
              <a:buChar char="•"/>
            </a:pPr>
            <a:r>
              <a:rPr lang="en-US" sz="2200" u="sng">
                <a:solidFill>
                  <a:schemeClr val="hlink"/>
                </a:solidFill>
                <a:highlight>
                  <a:srgbClr val="FFFFFF"/>
                </a:highlight>
                <a:hlinkClick r:id="rId7"/>
              </a:rPr>
              <a:t>Summer Learning Best Practice Guide</a:t>
            </a:r>
            <a:endParaRPr sz="2200">
              <a:solidFill>
                <a:srgbClr val="333333"/>
              </a:solidFill>
              <a:highlight>
                <a:srgbClr val="FFFFFF"/>
              </a:highlight>
            </a:endParaRPr>
          </a:p>
          <a:p>
            <a:pPr marL="457200" lvl="0" indent="-368300" algn="l" rtl="0">
              <a:lnSpc>
                <a:spcPct val="80000"/>
              </a:lnSpc>
              <a:spcBef>
                <a:spcPts val="1000"/>
              </a:spcBef>
              <a:spcAft>
                <a:spcPts val="0"/>
              </a:spcAft>
              <a:buClr>
                <a:srgbClr val="333333"/>
              </a:buClr>
              <a:buSzPts val="2200"/>
              <a:buChar char="•"/>
            </a:pPr>
            <a:r>
              <a:rPr lang="en-US" sz="2200" u="sng">
                <a:solidFill>
                  <a:schemeClr val="hlink"/>
                </a:solidFill>
                <a:highlight>
                  <a:srgbClr val="FFFFFF"/>
                </a:highlight>
                <a:hlinkClick r:id="rId8"/>
              </a:rPr>
              <a:t>Key Takeaways from Oregon Teachers’ Experience During the COVID-19 Pandemic</a:t>
            </a:r>
            <a:endParaRPr sz="2200">
              <a:solidFill>
                <a:srgbClr val="333333"/>
              </a:solidFill>
              <a:highlight>
                <a:srgbClr val="FFFFFF"/>
              </a:highlight>
            </a:endParaRPr>
          </a:p>
          <a:p>
            <a:pPr marL="457200" lvl="0" indent="-368300" algn="l" rtl="0">
              <a:lnSpc>
                <a:spcPct val="80000"/>
              </a:lnSpc>
              <a:spcBef>
                <a:spcPts val="1000"/>
              </a:spcBef>
              <a:spcAft>
                <a:spcPts val="1000"/>
              </a:spcAft>
              <a:buSzPts val="2200"/>
              <a:buChar char="•"/>
            </a:pPr>
            <a:r>
              <a:rPr lang="en-US" sz="2200" u="sng">
                <a:solidFill>
                  <a:schemeClr val="hlink"/>
                </a:solidFill>
                <a:highlight>
                  <a:srgbClr val="FFFFFF"/>
                </a:highlight>
                <a:hlinkClick r:id="rId9"/>
              </a:rPr>
              <a:t>Developing the Online Learning Playbook</a:t>
            </a:r>
            <a:endParaRPr sz="2200">
              <a:solidFill>
                <a:srgbClr val="333333"/>
              </a:solidFill>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fontScale="90000"/>
          </a:bodyPr>
          <a:lstStyle/>
          <a:p>
            <a:pPr marL="0" lvl="0" indent="0" algn="r" rtl="0">
              <a:spcBef>
                <a:spcPts val="0"/>
              </a:spcBef>
              <a:spcAft>
                <a:spcPts val="0"/>
              </a:spcAft>
              <a:buNone/>
            </a:pPr>
            <a:r>
              <a:rPr lang="en-US"/>
              <a:t>Student Learning: Unfinished, Not Lost</a:t>
            </a:r>
            <a:endParaRPr/>
          </a:p>
        </p:txBody>
      </p:sp>
      <p:pic>
        <p:nvPicPr>
          <p:cNvPr id="322" name="Google Shape;322;p39" title="&quot;&quot;">
            <a:hlinkClick r:id="rId3"/>
          </p:cNvPr>
          <p:cNvPicPr preferRelativeResize="0"/>
          <p:nvPr/>
        </p:nvPicPr>
        <p:blipFill>
          <a:blip r:embed="rId4">
            <a:alphaModFix/>
          </a:blip>
          <a:stretch>
            <a:fillRect/>
          </a:stretch>
        </p:blipFill>
        <p:spPr>
          <a:xfrm>
            <a:off x="5754750" y="843576"/>
            <a:ext cx="2852300" cy="3725850"/>
          </a:xfrm>
          <a:prstGeom prst="rect">
            <a:avLst/>
          </a:prstGeom>
          <a:noFill/>
          <a:ln>
            <a:noFill/>
          </a:ln>
          <a:effectLst>
            <a:outerShdw blurRad="57150" dist="19050" dir="5400000" algn="bl" rotWithShape="0">
              <a:srgbClr val="000000">
                <a:alpha val="50000"/>
              </a:srgbClr>
            </a:outerShdw>
          </a:effectLst>
        </p:spPr>
      </p:pic>
      <p:sp>
        <p:nvSpPr>
          <p:cNvPr id="323" name="Google Shape;323;p39"/>
          <p:cNvSpPr txBox="1"/>
          <p:nvPr/>
        </p:nvSpPr>
        <p:spPr>
          <a:xfrm>
            <a:off x="606850" y="843575"/>
            <a:ext cx="43443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This resource and guidance document reflects the input received from our engagement with you and incorporates an asset-based approach for schools and districts in the coming months and years. The guidance also summarizes ten components from the </a:t>
            </a:r>
            <a:r>
              <a:rPr lang="en-US" u="sng">
                <a:solidFill>
                  <a:schemeClr val="hlink"/>
                </a:solidFill>
                <a:latin typeface="Calibri"/>
                <a:ea typeface="Calibri"/>
                <a:cs typeface="Calibri"/>
                <a:sym typeface="Calibri"/>
                <a:hlinkClick r:id="rId5"/>
              </a:rPr>
              <a:t>Framework for Restarting and Reinventing School</a:t>
            </a:r>
            <a:r>
              <a:rPr lang="en-US">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The Department has incorporated these themes along with your input to shape the State’s ARP Act ESSER III Application:</a:t>
            </a:r>
            <a:endParaRPr>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324" name="Google Shape;324;p39" title="&quot;&quot;"/>
          <p:cNvPicPr preferRelativeResize="0"/>
          <p:nvPr/>
        </p:nvPicPr>
        <p:blipFill rotWithShape="1">
          <a:blip r:embed="rId6">
            <a:alphaModFix/>
          </a:blip>
          <a:srcRect t="24374"/>
          <a:stretch/>
        </p:blipFill>
        <p:spPr>
          <a:xfrm>
            <a:off x="1340775" y="3141600"/>
            <a:ext cx="2361100" cy="1546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0"/>
          <p:cNvSpPr txBox="1">
            <a:spLocks noGrp="1"/>
          </p:cNvSpPr>
          <p:nvPr>
            <p:ph type="title"/>
          </p:nvPr>
        </p:nvSpPr>
        <p:spPr>
          <a:xfrm>
            <a:off x="2034238" y="-68714"/>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SzPts val="990"/>
              <a:buNone/>
            </a:pPr>
            <a:r>
              <a:rPr lang="en-US" sz="3040"/>
              <a:t>Making Community Engagement Central</a:t>
            </a:r>
            <a:endParaRPr sz="3040"/>
          </a:p>
        </p:txBody>
      </p:sp>
      <p:sp>
        <p:nvSpPr>
          <p:cNvPr id="331" name="Google Shape;331;p40"/>
          <p:cNvSpPr txBox="1"/>
          <p:nvPr/>
        </p:nvSpPr>
        <p:spPr>
          <a:xfrm>
            <a:off x="606850" y="843575"/>
            <a:ext cx="45261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The resilience and strength of communities and schools is</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something to notice and cheer on. And the opportunities to deepen partnerships while addressing the challenges brought on by systemic racism, poverty, COVID-19, wildfires, loss of power, and the hundreds of ways we struggle to respond to the wholeness of students,</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families, educators, and school leaders are clear, complex and daunting.</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This </a:t>
            </a:r>
            <a:r>
              <a:rPr lang="en-US" u="sng">
                <a:solidFill>
                  <a:schemeClr val="hlink"/>
                </a:solidFill>
                <a:latin typeface="Calibri"/>
                <a:ea typeface="Calibri"/>
                <a:cs typeface="Calibri"/>
                <a:sym typeface="Calibri"/>
                <a:hlinkClick r:id="rId3"/>
              </a:rPr>
              <a:t>revised community engagement resource</a:t>
            </a:r>
            <a:r>
              <a:rPr lang="en-US">
                <a:latin typeface="Calibri"/>
                <a:ea typeface="Calibri"/>
                <a:cs typeface="Calibri"/>
                <a:sym typeface="Calibri"/>
              </a:rPr>
              <a:t> is being offered at this critical time as districts and schools continue to engage with students, families, and communities in new ways and to support ongoing engagement as SIA grant recipients develop plan adjustments and amendments for the 2021-23 biennium. The ARP ESSER III Application leverages this model to ensure communities are involved in this critical investment.</a:t>
            </a:r>
            <a:endParaRPr>
              <a:latin typeface="Calibri"/>
              <a:ea typeface="Calibri"/>
              <a:cs typeface="Calibri"/>
              <a:sym typeface="Calibri"/>
            </a:endParaRPr>
          </a:p>
        </p:txBody>
      </p:sp>
      <p:pic>
        <p:nvPicPr>
          <p:cNvPr id="332" name="Google Shape;332;p40" title="&quot;&quot;"/>
          <p:cNvPicPr preferRelativeResize="0"/>
          <p:nvPr/>
        </p:nvPicPr>
        <p:blipFill>
          <a:blip r:embed="rId4">
            <a:alphaModFix/>
          </a:blip>
          <a:stretch>
            <a:fillRect/>
          </a:stretch>
        </p:blipFill>
        <p:spPr>
          <a:xfrm>
            <a:off x="5428600" y="623711"/>
            <a:ext cx="3227823" cy="414751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41" title="&quot;&quot;"/>
          <p:cNvPicPr preferRelativeResize="0"/>
          <p:nvPr/>
        </p:nvPicPr>
        <p:blipFill rotWithShape="1">
          <a:blip r:embed="rId3">
            <a:alphaModFix/>
          </a:blip>
          <a:srcRect b="13171"/>
          <a:stretch/>
        </p:blipFill>
        <p:spPr>
          <a:xfrm>
            <a:off x="1074275" y="1410025"/>
            <a:ext cx="6858000" cy="3418700"/>
          </a:xfrm>
          <a:prstGeom prst="rect">
            <a:avLst/>
          </a:prstGeom>
          <a:noFill/>
          <a:ln>
            <a:noFill/>
          </a:ln>
        </p:spPr>
      </p:pic>
      <p:sp>
        <p:nvSpPr>
          <p:cNvPr id="339" name="Google Shape;339;p41"/>
          <p:cNvSpPr txBox="1"/>
          <p:nvPr/>
        </p:nvSpPr>
        <p:spPr>
          <a:xfrm>
            <a:off x="2479137" y="105404"/>
            <a:ext cx="6615600" cy="48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al"/>
              <a:buNone/>
            </a:pPr>
            <a:r>
              <a:rPr lang="en-US" sz="3600" b="1" i="0" u="none" strike="noStrike" cap="none">
                <a:solidFill>
                  <a:srgbClr val="0F75BC"/>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sp>
        <p:nvSpPr>
          <p:cNvPr id="3" name="Title 2" hidden="1"/>
          <p:cNvSpPr>
            <a:spLocks noGrp="1"/>
          </p:cNvSpPr>
          <p:nvPr>
            <p:ph type="title"/>
          </p:nvPr>
        </p:nvSpPr>
        <p:spPr/>
        <p:txBody>
          <a:bodyPr/>
          <a:lstStyle/>
          <a:p>
            <a:r>
              <a:rPr lang="en-US" dirty="0" smtClean="0"/>
              <a:t>Questions</a:t>
            </a:r>
            <a:endParaRPr lang="en-US" dirty="0"/>
          </a:p>
        </p:txBody>
      </p:sp>
      <p:sp>
        <p:nvSpPr>
          <p:cNvPr id="340" name="Google Shape;340;p41"/>
          <p:cNvSpPr txBox="1">
            <a:spLocks noGrp="1"/>
          </p:cNvSpPr>
          <p:nvPr>
            <p:ph type="sldNum" idx="12"/>
          </p:nvPr>
        </p:nvSpPr>
        <p:spPr/>
        <p:txBody>
          <a:bodyPr/>
          <a:lstStyle/>
          <a:p>
            <a:pPr lvl="0"/>
            <a:fld id="{00000000-1234-1234-1234-123412341234}" type="slidenum">
              <a:rPr lang="en-US" smtClean="0"/>
              <a:pPr lvl="0"/>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Agenda</a:t>
            </a:r>
            <a:endParaRPr/>
          </a:p>
        </p:txBody>
      </p:sp>
      <p:sp>
        <p:nvSpPr>
          <p:cNvPr id="104" name="Google Shape;104;p16"/>
          <p:cNvSpPr txBox="1">
            <a:spLocks noGrp="1"/>
          </p:cNvSpPr>
          <p:nvPr>
            <p:ph type="body" idx="4294967295"/>
          </p:nvPr>
        </p:nvSpPr>
        <p:spPr>
          <a:xfrm>
            <a:off x="555425" y="1050951"/>
            <a:ext cx="7886700" cy="3542700"/>
          </a:xfrm>
          <a:prstGeom prst="rect">
            <a:avLst/>
          </a:prstGeom>
        </p:spPr>
        <p:txBody>
          <a:bodyPr spcFirstLastPara="1" wrap="square" lIns="91425" tIns="45700" rIns="91425" bIns="45700" anchor="t" anchorCtr="0">
            <a:normAutofit fontScale="77500" lnSpcReduction="20000"/>
          </a:bodyPr>
          <a:lstStyle/>
          <a:p>
            <a:pPr marL="457200" lvl="0" indent="-341947" algn="l" rtl="0">
              <a:lnSpc>
                <a:spcPct val="100000"/>
              </a:lnSpc>
              <a:spcBef>
                <a:spcPts val="1000"/>
              </a:spcBef>
              <a:spcAft>
                <a:spcPts val="0"/>
              </a:spcAft>
              <a:buSzPct val="100000"/>
              <a:buChar char="•"/>
            </a:pPr>
            <a:r>
              <a:rPr lang="en-US" sz="2100"/>
              <a:t>About ARP and ESSER III</a:t>
            </a:r>
            <a:endParaRPr sz="2100"/>
          </a:p>
          <a:p>
            <a:pPr marL="457200" lvl="0" indent="-341947" algn="l" rtl="0">
              <a:lnSpc>
                <a:spcPct val="100000"/>
              </a:lnSpc>
              <a:spcBef>
                <a:spcPts val="1000"/>
              </a:spcBef>
              <a:spcAft>
                <a:spcPts val="0"/>
              </a:spcAft>
              <a:buSzPct val="100000"/>
              <a:buChar char="•"/>
            </a:pPr>
            <a:r>
              <a:rPr lang="en-US" sz="2100"/>
              <a:t>Timeline for State and Districts</a:t>
            </a:r>
            <a:endParaRPr sz="2100"/>
          </a:p>
          <a:p>
            <a:pPr marL="457200" lvl="0" indent="-341947" algn="l" rtl="0">
              <a:lnSpc>
                <a:spcPct val="100000"/>
              </a:lnSpc>
              <a:spcBef>
                <a:spcPts val="1000"/>
              </a:spcBef>
              <a:spcAft>
                <a:spcPts val="0"/>
              </a:spcAft>
              <a:buSzPct val="100000"/>
              <a:buChar char="•"/>
            </a:pPr>
            <a:r>
              <a:rPr lang="en-US" sz="2100"/>
              <a:t>State Application Priorities</a:t>
            </a:r>
            <a:endParaRPr sz="2100"/>
          </a:p>
          <a:p>
            <a:pPr marL="457200" lvl="0" indent="-341947" algn="l" rtl="0">
              <a:lnSpc>
                <a:spcPct val="100000"/>
              </a:lnSpc>
              <a:spcBef>
                <a:spcPts val="1000"/>
              </a:spcBef>
              <a:spcAft>
                <a:spcPts val="0"/>
              </a:spcAft>
              <a:buSzPct val="100000"/>
              <a:buChar char="•"/>
            </a:pPr>
            <a:r>
              <a:rPr lang="en-US" sz="2100"/>
              <a:t>ODE’s Role and Approach</a:t>
            </a:r>
            <a:endParaRPr sz="2100"/>
          </a:p>
          <a:p>
            <a:pPr marL="457200" lvl="0" indent="-341947" algn="l" rtl="0">
              <a:lnSpc>
                <a:spcPct val="100000"/>
              </a:lnSpc>
              <a:spcBef>
                <a:spcPts val="1000"/>
              </a:spcBef>
              <a:spcAft>
                <a:spcPts val="0"/>
              </a:spcAft>
              <a:buSzPct val="100000"/>
              <a:buChar char="•"/>
            </a:pPr>
            <a:r>
              <a:rPr lang="en-US" sz="2100"/>
              <a:t>Equity-Centered Investment Framework</a:t>
            </a:r>
            <a:endParaRPr sz="2100"/>
          </a:p>
          <a:p>
            <a:pPr marL="457200" lvl="0" indent="-341947" algn="l" rtl="0">
              <a:lnSpc>
                <a:spcPct val="100000"/>
              </a:lnSpc>
              <a:spcBef>
                <a:spcPts val="1000"/>
              </a:spcBef>
              <a:spcAft>
                <a:spcPts val="0"/>
              </a:spcAft>
              <a:buSzPct val="100000"/>
              <a:buChar char="•"/>
            </a:pPr>
            <a:r>
              <a:rPr lang="en-US" sz="2100"/>
              <a:t>Continuous Community Engagement</a:t>
            </a:r>
            <a:endParaRPr sz="2100"/>
          </a:p>
          <a:p>
            <a:pPr marL="457200" lvl="0" indent="-341947" algn="l" rtl="0">
              <a:lnSpc>
                <a:spcPct val="100000"/>
              </a:lnSpc>
              <a:spcBef>
                <a:spcPts val="1000"/>
              </a:spcBef>
              <a:spcAft>
                <a:spcPts val="0"/>
              </a:spcAft>
              <a:buSzPct val="100000"/>
              <a:buChar char="•"/>
            </a:pPr>
            <a:r>
              <a:rPr lang="en-US" sz="2100"/>
              <a:t>Application Highlights</a:t>
            </a:r>
            <a:endParaRPr sz="2100"/>
          </a:p>
          <a:p>
            <a:pPr marL="457200" lvl="0" indent="-341947" algn="l" rtl="0">
              <a:lnSpc>
                <a:spcPct val="100000"/>
              </a:lnSpc>
              <a:spcBef>
                <a:spcPts val="1000"/>
              </a:spcBef>
              <a:spcAft>
                <a:spcPts val="0"/>
              </a:spcAft>
              <a:buSzPct val="100000"/>
              <a:buChar char="•"/>
            </a:pPr>
            <a:r>
              <a:rPr lang="en-US" sz="2100"/>
              <a:t>Detailed Funding Breakdown</a:t>
            </a:r>
            <a:endParaRPr sz="2100"/>
          </a:p>
          <a:p>
            <a:pPr marL="457200" lvl="0" indent="-341947" algn="l" rtl="0">
              <a:lnSpc>
                <a:spcPct val="100000"/>
              </a:lnSpc>
              <a:spcBef>
                <a:spcPts val="1000"/>
              </a:spcBef>
              <a:spcAft>
                <a:spcPts val="0"/>
              </a:spcAft>
              <a:buSzPct val="100000"/>
              <a:buChar char="•"/>
            </a:pPr>
            <a:r>
              <a:rPr lang="en-US" sz="2100"/>
              <a:t>Guidance &amp; Resources</a:t>
            </a:r>
            <a:endParaRPr sz="2100"/>
          </a:p>
          <a:p>
            <a:pPr marL="457200" lvl="0" indent="-341947" algn="l" rtl="0">
              <a:lnSpc>
                <a:spcPct val="100000"/>
              </a:lnSpc>
              <a:spcBef>
                <a:spcPts val="1000"/>
              </a:spcBef>
              <a:spcAft>
                <a:spcPts val="1000"/>
              </a:spcAft>
              <a:buSzPct val="100000"/>
              <a:buChar char="•"/>
            </a:pPr>
            <a:r>
              <a:rPr lang="en-US" sz="2100"/>
              <a:t>Q&amp;A</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0" y="83675"/>
            <a:ext cx="9144000" cy="1152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SzPts val="990"/>
              <a:buNone/>
            </a:pPr>
            <a:r>
              <a:rPr lang="en-US" sz="2840"/>
              <a:t>American Rescue Plan (ARP) </a:t>
            </a:r>
            <a:endParaRPr sz="2840"/>
          </a:p>
          <a:p>
            <a:pPr marL="0" lvl="0" indent="0" algn="r" rtl="0">
              <a:spcBef>
                <a:spcPts val="0"/>
              </a:spcBef>
              <a:spcAft>
                <a:spcPts val="0"/>
              </a:spcAft>
              <a:buSzPts val="990"/>
              <a:buNone/>
            </a:pPr>
            <a:r>
              <a:rPr lang="en-US" sz="2440" i="1"/>
              <a:t>Elementary and Secondary School Emergency Relief (ESSER III) Fund</a:t>
            </a:r>
            <a:endParaRPr sz="2440" i="1"/>
          </a:p>
        </p:txBody>
      </p:sp>
      <p:sp>
        <p:nvSpPr>
          <p:cNvPr id="111" name="Google Shape;111;p17" title="&quot;&quot;"/>
          <p:cNvSpPr/>
          <p:nvPr/>
        </p:nvSpPr>
        <p:spPr>
          <a:xfrm>
            <a:off x="187050" y="3145845"/>
            <a:ext cx="8769900" cy="9546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txBox="1">
            <a:spLocks noGrp="1"/>
          </p:cNvSpPr>
          <p:nvPr>
            <p:ph type="body" idx="4294967295"/>
          </p:nvPr>
        </p:nvSpPr>
        <p:spPr>
          <a:xfrm>
            <a:off x="692025" y="1420950"/>
            <a:ext cx="8040900" cy="2982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a:t>On March 11, 2021, President Biden signed the American Rescue Plan (ARP) Act of 2021. The ARP Act includes nearly $122 billion for the Elementary and Secondary School Emergency Relief (ESSER III) Fund.</a:t>
            </a:r>
            <a:endParaRPr sz="2400"/>
          </a:p>
          <a:p>
            <a:pPr marL="0" lvl="0" indent="0" algn="l" rtl="0">
              <a:spcBef>
                <a:spcPts val="1000"/>
              </a:spcBef>
              <a:spcAft>
                <a:spcPts val="0"/>
              </a:spcAft>
              <a:buNone/>
            </a:pPr>
            <a:endParaRPr sz="2400"/>
          </a:p>
          <a:p>
            <a:pPr marL="0" lvl="0" indent="0" algn="l" rtl="0">
              <a:spcBef>
                <a:spcPts val="1000"/>
              </a:spcBef>
              <a:spcAft>
                <a:spcPts val="0"/>
              </a:spcAft>
              <a:buNone/>
            </a:pPr>
            <a:r>
              <a:rPr lang="en-US" sz="2400" b="1"/>
              <a:t>Oregon Department of Education was allocated $1.121 billion</a:t>
            </a:r>
            <a:r>
              <a:rPr lang="en-US" sz="2400"/>
              <a:t>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Timeline</a:t>
            </a:r>
            <a:endParaRPr/>
          </a:p>
        </p:txBody>
      </p:sp>
      <p:sp>
        <p:nvSpPr>
          <p:cNvPr id="119" name="Google Shape;119;p18"/>
          <p:cNvSpPr txBox="1">
            <a:spLocks noGrp="1"/>
          </p:cNvSpPr>
          <p:nvPr>
            <p:ph type="body" idx="4294967295"/>
          </p:nvPr>
        </p:nvSpPr>
        <p:spPr>
          <a:xfrm>
            <a:off x="574900" y="802550"/>
            <a:ext cx="8248500" cy="3958500"/>
          </a:xfrm>
          <a:prstGeom prst="rect">
            <a:avLst/>
          </a:prstGeom>
        </p:spPr>
        <p:txBody>
          <a:bodyPr spcFirstLastPara="1" wrap="square" lIns="91425" tIns="45700" rIns="91425" bIns="45700" anchor="t" anchorCtr="0">
            <a:normAutofit fontScale="77500" lnSpcReduction="20000"/>
          </a:bodyPr>
          <a:lstStyle/>
          <a:p>
            <a:pPr marL="457200" lvl="0" indent="-312261" algn="l" rtl="0">
              <a:lnSpc>
                <a:spcPct val="115000"/>
              </a:lnSpc>
              <a:spcBef>
                <a:spcPts val="0"/>
              </a:spcBef>
              <a:spcAft>
                <a:spcPts val="0"/>
              </a:spcAft>
              <a:buSzPct val="100000"/>
              <a:buFont typeface="Calibri"/>
              <a:buChar char="●"/>
            </a:pPr>
            <a:r>
              <a:rPr lang="en-US" sz="1700" b="1"/>
              <a:t>March 11, 2021</a:t>
            </a:r>
            <a:r>
              <a:rPr lang="en-US" sz="1700"/>
              <a:t> - American Rescue Plan (ARP) Act was signed into law</a:t>
            </a:r>
            <a:endParaRPr sz="1700"/>
          </a:p>
          <a:p>
            <a:pPr marL="457200" lvl="0" indent="-312261" algn="l" rtl="0">
              <a:lnSpc>
                <a:spcPct val="115000"/>
              </a:lnSpc>
              <a:spcBef>
                <a:spcPts val="1000"/>
              </a:spcBef>
              <a:spcAft>
                <a:spcPts val="0"/>
              </a:spcAft>
              <a:buSzPct val="100000"/>
              <a:buFont typeface="Calibri"/>
              <a:buChar char="●"/>
            </a:pPr>
            <a:r>
              <a:rPr lang="en-US" sz="1700" b="1"/>
              <a:t>April 21, 2021</a:t>
            </a:r>
            <a:r>
              <a:rPr lang="en-US" sz="1700"/>
              <a:t> - ESSER III Application Letter to Chief State School Officers</a:t>
            </a:r>
            <a:endParaRPr sz="1700"/>
          </a:p>
          <a:p>
            <a:pPr marL="457200" lvl="0" indent="-312261" algn="l" rtl="0">
              <a:lnSpc>
                <a:spcPct val="115000"/>
              </a:lnSpc>
              <a:spcBef>
                <a:spcPts val="1000"/>
              </a:spcBef>
              <a:spcAft>
                <a:spcPts val="0"/>
              </a:spcAft>
              <a:buSzPct val="100000"/>
              <a:buFont typeface="Calibri"/>
              <a:buChar char="●"/>
            </a:pPr>
            <a:r>
              <a:rPr lang="en-US" sz="1700" b="1"/>
              <a:t>April 30, 2021 </a:t>
            </a:r>
            <a:r>
              <a:rPr lang="en-US" sz="1700"/>
              <a:t>- ODE communicates district allocations and </a:t>
            </a:r>
            <a:r>
              <a:rPr lang="en-US" sz="1700" u="sng">
                <a:solidFill>
                  <a:schemeClr val="accent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Oregon Invests &amp; Envisions Equity in Education</a:t>
            </a:r>
            <a:r>
              <a:rPr lang="en-US" sz="1700"/>
              <a:t> Framework to guide district and state investments under the ARP ESSER allowable uses</a:t>
            </a:r>
            <a:endParaRPr sz="1700"/>
          </a:p>
          <a:p>
            <a:pPr marL="457200" lvl="0" indent="-312261" algn="l" rtl="0">
              <a:lnSpc>
                <a:spcPct val="115000"/>
              </a:lnSpc>
              <a:spcBef>
                <a:spcPts val="1000"/>
              </a:spcBef>
              <a:spcAft>
                <a:spcPts val="0"/>
              </a:spcAft>
              <a:buSzPct val="100000"/>
              <a:buFont typeface="Calibri"/>
              <a:buChar char="●"/>
            </a:pPr>
            <a:r>
              <a:rPr lang="en-US" sz="1700" b="1"/>
              <a:t>May 24, 2021</a:t>
            </a:r>
            <a:r>
              <a:rPr lang="en-US" sz="1700"/>
              <a:t> - ODE made LEA allocations of ESSER III available to districts</a:t>
            </a:r>
            <a:endParaRPr sz="1700"/>
          </a:p>
          <a:p>
            <a:pPr marL="457200" lvl="0" indent="-312261" algn="l" rtl="0">
              <a:lnSpc>
                <a:spcPct val="115000"/>
              </a:lnSpc>
              <a:spcBef>
                <a:spcPts val="1000"/>
              </a:spcBef>
              <a:spcAft>
                <a:spcPts val="0"/>
              </a:spcAft>
              <a:buSzPct val="100000"/>
              <a:buFont typeface="Calibri"/>
              <a:buChar char="●"/>
            </a:pPr>
            <a:r>
              <a:rPr lang="en-US" sz="1700" b="1"/>
              <a:t>June 7, 2021</a:t>
            </a:r>
            <a:r>
              <a:rPr lang="en-US" sz="1700"/>
              <a:t> - ESSER III State Application Submitted </a:t>
            </a:r>
            <a:endParaRPr sz="1700"/>
          </a:p>
          <a:p>
            <a:pPr marL="457200" lvl="0" indent="-312261" algn="l" rtl="0">
              <a:lnSpc>
                <a:spcPct val="115000"/>
              </a:lnSpc>
              <a:spcBef>
                <a:spcPts val="1000"/>
              </a:spcBef>
              <a:spcAft>
                <a:spcPts val="0"/>
              </a:spcAft>
              <a:buSzPct val="100000"/>
              <a:buChar char="●"/>
            </a:pPr>
            <a:r>
              <a:rPr lang="en-US" sz="1700" b="1"/>
              <a:t>Unknown</a:t>
            </a:r>
            <a:r>
              <a:rPr lang="en-US" sz="1700"/>
              <a:t>: USDOE Approval</a:t>
            </a:r>
            <a:endParaRPr sz="1700"/>
          </a:p>
          <a:p>
            <a:pPr marL="457200" lvl="0" indent="-312261" algn="l" rtl="0">
              <a:lnSpc>
                <a:spcPct val="115000"/>
              </a:lnSpc>
              <a:spcBef>
                <a:spcPts val="1000"/>
              </a:spcBef>
              <a:spcAft>
                <a:spcPts val="0"/>
              </a:spcAft>
              <a:buSzPct val="100000"/>
              <a:buChar char="●"/>
            </a:pPr>
            <a:r>
              <a:rPr lang="en-US" sz="1700" b="1"/>
              <a:t>June 18, 2021</a:t>
            </a:r>
            <a:r>
              <a:rPr lang="en-US" sz="1700"/>
              <a:t> - ODE will announce district timeline and deliverables</a:t>
            </a:r>
            <a:endParaRPr sz="1700"/>
          </a:p>
          <a:p>
            <a:pPr marL="457200" lvl="0" indent="-312261" algn="l" rtl="0">
              <a:lnSpc>
                <a:spcPct val="115000"/>
              </a:lnSpc>
              <a:spcBef>
                <a:spcPts val="1000"/>
              </a:spcBef>
              <a:spcAft>
                <a:spcPts val="0"/>
              </a:spcAft>
              <a:buSzPct val="100000"/>
              <a:buFont typeface="Calibri"/>
              <a:buChar char="●"/>
            </a:pPr>
            <a:r>
              <a:rPr lang="en-US" sz="1700" b="1"/>
              <a:t>August 22, 2021</a:t>
            </a:r>
            <a:r>
              <a:rPr lang="en-US" sz="1700"/>
              <a:t> - District ESSER III Funding Plans and Self-Certification Form to assure LEA’s plans for Safe Return to In-person Instruction and Continuity of Services due to ODE</a:t>
            </a:r>
            <a:endParaRPr sz="1700"/>
          </a:p>
          <a:p>
            <a:pPr marL="457200" lvl="0" indent="-312261" algn="l" rtl="0">
              <a:lnSpc>
                <a:spcPct val="115000"/>
              </a:lnSpc>
              <a:spcBef>
                <a:spcPts val="1000"/>
              </a:spcBef>
              <a:spcAft>
                <a:spcPts val="0"/>
              </a:spcAft>
              <a:buSzPct val="100000"/>
              <a:buChar char="●"/>
            </a:pPr>
            <a:r>
              <a:rPr lang="en-US" sz="1700" b="1"/>
              <a:t>Ongoing: </a:t>
            </a:r>
            <a:r>
              <a:rPr lang="en-US" sz="1700"/>
              <a:t>State and Local engagement with community</a:t>
            </a:r>
            <a:endParaRPr sz="1700"/>
          </a:p>
          <a:p>
            <a:pPr marL="457200" lvl="0" indent="-312261" algn="l" rtl="0">
              <a:lnSpc>
                <a:spcPct val="115000"/>
              </a:lnSpc>
              <a:spcBef>
                <a:spcPts val="1000"/>
              </a:spcBef>
              <a:spcAft>
                <a:spcPts val="0"/>
              </a:spcAft>
              <a:buSzPct val="100000"/>
              <a:buChar char="●"/>
            </a:pPr>
            <a:r>
              <a:rPr lang="en-US" sz="1700" b="1"/>
              <a:t>September 30, 2023</a:t>
            </a:r>
            <a:r>
              <a:rPr lang="en-US" sz="1700"/>
              <a:t> - Last date to obligate ESSER III funds</a:t>
            </a:r>
            <a:endParaRPr sz="1700"/>
          </a:p>
          <a:p>
            <a:pPr marL="457200" lvl="0" indent="-312261" algn="l" rtl="0">
              <a:lnSpc>
                <a:spcPct val="115000"/>
              </a:lnSpc>
              <a:spcBef>
                <a:spcPts val="1000"/>
              </a:spcBef>
              <a:spcAft>
                <a:spcPts val="1000"/>
              </a:spcAft>
              <a:buSzPct val="100000"/>
              <a:buFont typeface="Calibri"/>
              <a:buChar char="●"/>
            </a:pPr>
            <a:r>
              <a:rPr lang="en-US" sz="1700" b="1"/>
              <a:t>September 30, 2024</a:t>
            </a:r>
            <a:r>
              <a:rPr lang="en-US" sz="1700"/>
              <a:t> - Last date to expend ESSER III funds</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1332126" y="83675"/>
            <a:ext cx="77019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ODE’s Role and Approach</a:t>
            </a:r>
            <a:endParaRPr/>
          </a:p>
        </p:txBody>
      </p:sp>
      <p:sp>
        <p:nvSpPr>
          <p:cNvPr id="126" name="Google Shape;126;p19"/>
          <p:cNvSpPr txBox="1">
            <a:spLocks noGrp="1"/>
          </p:cNvSpPr>
          <p:nvPr>
            <p:ph type="body" idx="4294967295"/>
          </p:nvPr>
        </p:nvSpPr>
        <p:spPr>
          <a:xfrm>
            <a:off x="628650" y="975525"/>
            <a:ext cx="7886700" cy="3539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ODE will provide a </a:t>
            </a:r>
            <a:r>
              <a:rPr lang="en-US" sz="1300" b="1"/>
              <a:t>FRAMEWORK AND VISION</a:t>
            </a:r>
            <a:r>
              <a:rPr lang="en-US" sz="1300"/>
              <a:t> to increase alignment and collective action on areas of focus in order to increase the potency of engagement.</a:t>
            </a:r>
            <a:endParaRPr sz="1300"/>
          </a:p>
          <a:p>
            <a:pPr marL="0" lvl="0" indent="0" algn="l" rtl="0">
              <a:lnSpc>
                <a:spcPct val="115000"/>
              </a:lnSpc>
              <a:spcBef>
                <a:spcPts val="0"/>
              </a:spcBef>
              <a:spcAft>
                <a:spcPts val="0"/>
              </a:spcAft>
              <a:buClr>
                <a:schemeClr val="dk1"/>
              </a:buClr>
              <a:buSzPts val="1100"/>
              <a:buFont typeface="Arial"/>
              <a:buNone/>
            </a:pPr>
            <a:endParaRPr sz="1300" b="1"/>
          </a:p>
          <a:p>
            <a:pPr marL="0" lvl="0" indent="0" algn="l" rtl="0">
              <a:lnSpc>
                <a:spcPct val="115000"/>
              </a:lnSpc>
              <a:spcBef>
                <a:spcPts val="0"/>
              </a:spcBef>
              <a:spcAft>
                <a:spcPts val="0"/>
              </a:spcAft>
              <a:buClr>
                <a:schemeClr val="dk1"/>
              </a:buClr>
              <a:buSzPts val="1100"/>
              <a:buFont typeface="Arial"/>
              <a:buNone/>
            </a:pPr>
            <a:r>
              <a:rPr lang="en-US" sz="1300" b="1"/>
              <a:t>COMMUNITY ENGAGEMENT </a:t>
            </a:r>
            <a:r>
              <a:rPr lang="en-US" sz="1300"/>
              <a:t>has been and will be an anchor for ODE’s planning and guiding our decisions, especially for areas where we need more clarity on investment strategies. State-Level Investments/Programs (State Set-Aside 10%) will be shaped by input received through an ongoing engagement process.</a:t>
            </a:r>
            <a:endParaRPr sz="1300"/>
          </a:p>
          <a:p>
            <a:pPr marL="0" lvl="0" indent="0" algn="l" rtl="0">
              <a:lnSpc>
                <a:spcPct val="115000"/>
              </a:lnSpc>
              <a:spcBef>
                <a:spcPts val="0"/>
              </a:spcBef>
              <a:spcAft>
                <a:spcPts val="0"/>
              </a:spcAft>
              <a:buClr>
                <a:schemeClr val="dk1"/>
              </a:buClr>
              <a:buSzPts val="1100"/>
              <a:buFont typeface="Arial"/>
              <a:buNone/>
            </a:pPr>
            <a:endParaRPr sz="1300" b="1"/>
          </a:p>
          <a:p>
            <a:pPr marL="0" lvl="0" indent="0" algn="l" rtl="0">
              <a:lnSpc>
                <a:spcPct val="115000"/>
              </a:lnSpc>
              <a:spcBef>
                <a:spcPts val="0"/>
              </a:spcBef>
              <a:spcAft>
                <a:spcPts val="0"/>
              </a:spcAft>
              <a:buClr>
                <a:schemeClr val="dk1"/>
              </a:buClr>
              <a:buSzPts val="1100"/>
              <a:buFont typeface="Arial"/>
              <a:buNone/>
            </a:pPr>
            <a:r>
              <a:rPr lang="en-US" sz="1300"/>
              <a:t>ODE will ensure that </a:t>
            </a:r>
            <a:r>
              <a:rPr lang="en-US" sz="1300" b="1"/>
              <a:t>CLEAR INFORMATION AND GUIDANCE</a:t>
            </a:r>
            <a:r>
              <a:rPr lang="en-US" sz="1300"/>
              <a:t> are provided both to districts and communities. Districts will hear what ODE is hearing in order to guide investment. Districts will also be encouraged to report back to communities what they heard and how input is being incorporating into plans.</a:t>
            </a:r>
            <a:endParaRPr sz="1300"/>
          </a:p>
          <a:p>
            <a:pPr marL="0" lvl="0" indent="0" algn="l" rtl="0">
              <a:lnSpc>
                <a:spcPct val="115000"/>
              </a:lnSpc>
              <a:spcBef>
                <a:spcPts val="0"/>
              </a:spcBef>
              <a:spcAft>
                <a:spcPts val="0"/>
              </a:spcAft>
              <a:buClr>
                <a:schemeClr val="dk1"/>
              </a:buClr>
              <a:buSzPts val="1100"/>
              <a:buFont typeface="Arial"/>
              <a:buNone/>
            </a:pPr>
            <a:endParaRPr sz="1300" b="1"/>
          </a:p>
          <a:p>
            <a:pPr marL="0" lvl="0" indent="0" algn="l" rtl="0">
              <a:lnSpc>
                <a:spcPct val="115000"/>
              </a:lnSpc>
              <a:spcBef>
                <a:spcPts val="0"/>
              </a:spcBef>
              <a:spcAft>
                <a:spcPts val="0"/>
              </a:spcAft>
              <a:buNone/>
            </a:pPr>
            <a:r>
              <a:rPr lang="en-US" sz="1300"/>
              <a:t>ODE will </a:t>
            </a:r>
            <a:r>
              <a:rPr lang="en-US" sz="1300" b="1"/>
              <a:t>INFLUENCE, SUPPORT, AND MONITOR</a:t>
            </a:r>
            <a:r>
              <a:rPr lang="en-US" sz="1300"/>
              <a:t> district-level strategies and leverage SIA community engagement. Direct support for districts will be established through increased staff and evidence-based strategies.</a:t>
            </a:r>
            <a:endParaRPr sz="1300"/>
          </a:p>
          <a:p>
            <a:pPr marL="0" lvl="0" indent="0" algn="l" rtl="0">
              <a:lnSpc>
                <a:spcPct val="115000"/>
              </a:lnSpc>
              <a:spcBef>
                <a:spcPts val="0"/>
              </a:spcBef>
              <a:spcAft>
                <a:spcPts val="0"/>
              </a:spcAft>
              <a:buNone/>
            </a:pPr>
            <a:endParaRPr sz="1400" b="1"/>
          </a:p>
          <a:p>
            <a:pPr marL="0" lvl="0" indent="0" algn="l" rtl="0">
              <a:lnSpc>
                <a:spcPct val="115000"/>
              </a:lnSpc>
              <a:spcBef>
                <a:spcPts val="0"/>
              </a:spcBef>
              <a:spcAft>
                <a:spcPts val="0"/>
              </a:spcAft>
              <a:buNone/>
            </a:pPr>
            <a:endParaRPr sz="1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title="&quot;&quot;"/>
          <p:cNvSpPr/>
          <p:nvPr/>
        </p:nvSpPr>
        <p:spPr>
          <a:xfrm>
            <a:off x="0" y="-100"/>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title="&quot;&quot;"/>
          <p:cNvSpPr/>
          <p:nvPr/>
        </p:nvSpPr>
        <p:spPr>
          <a:xfrm>
            <a:off x="1437525" y="-1273300"/>
            <a:ext cx="7974900" cy="7994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20" title="&quot;&quot;"/>
          <p:cNvGrpSpPr/>
          <p:nvPr/>
        </p:nvGrpSpPr>
        <p:grpSpPr>
          <a:xfrm>
            <a:off x="3313368" y="662714"/>
            <a:ext cx="4164924" cy="4149105"/>
            <a:chOff x="2114251" y="290817"/>
            <a:chExt cx="4446855" cy="4429965"/>
          </a:xfrm>
        </p:grpSpPr>
        <p:cxnSp>
          <p:nvCxnSpPr>
            <p:cNvPr id="134" name="Google Shape;134;p20"/>
            <p:cNvCxnSpPr/>
            <p:nvPr/>
          </p:nvCxnSpPr>
          <p:spPr>
            <a:xfrm>
              <a:off x="2744075" y="1802875"/>
              <a:ext cx="3234600" cy="1365600"/>
            </a:xfrm>
            <a:prstGeom prst="straightConnector1">
              <a:avLst/>
            </a:prstGeom>
            <a:noFill/>
            <a:ln w="114300" cap="flat" cmpd="sng">
              <a:solidFill>
                <a:schemeClr val="accent1"/>
              </a:solidFill>
              <a:prstDash val="solid"/>
              <a:round/>
              <a:headEnd type="none" w="med" len="med"/>
              <a:tailEnd type="none" w="med" len="med"/>
            </a:ln>
          </p:spPr>
        </p:cxnSp>
        <p:cxnSp>
          <p:nvCxnSpPr>
            <p:cNvPr id="135" name="Google Shape;135;p20"/>
            <p:cNvCxnSpPr/>
            <p:nvPr/>
          </p:nvCxnSpPr>
          <p:spPr>
            <a:xfrm rot="10800000" flipH="1">
              <a:off x="2823625" y="1816025"/>
              <a:ext cx="3075600" cy="1312500"/>
            </a:xfrm>
            <a:prstGeom prst="straightConnector1">
              <a:avLst/>
            </a:prstGeom>
            <a:noFill/>
            <a:ln w="114300" cap="flat" cmpd="sng">
              <a:solidFill>
                <a:schemeClr val="accent5"/>
              </a:solidFill>
              <a:prstDash val="solid"/>
              <a:round/>
              <a:headEnd type="none" w="med" len="med"/>
              <a:tailEnd type="none" w="med" len="med"/>
            </a:ln>
          </p:spPr>
        </p:cxnSp>
        <p:cxnSp>
          <p:nvCxnSpPr>
            <p:cNvPr id="136" name="Google Shape;136;p20"/>
            <p:cNvCxnSpPr/>
            <p:nvPr/>
          </p:nvCxnSpPr>
          <p:spPr>
            <a:xfrm flipH="1">
              <a:off x="3632200" y="941200"/>
              <a:ext cx="1325700" cy="3128400"/>
            </a:xfrm>
            <a:prstGeom prst="straightConnector1">
              <a:avLst/>
            </a:prstGeom>
            <a:noFill/>
            <a:ln w="114300" cap="flat" cmpd="sng">
              <a:solidFill>
                <a:schemeClr val="accent3"/>
              </a:solidFill>
              <a:prstDash val="solid"/>
              <a:round/>
              <a:headEnd type="none" w="med" len="med"/>
              <a:tailEnd type="none" w="med" len="med"/>
            </a:ln>
          </p:spPr>
        </p:cxnSp>
        <p:cxnSp>
          <p:nvCxnSpPr>
            <p:cNvPr id="137" name="Google Shape;137;p20"/>
            <p:cNvCxnSpPr/>
            <p:nvPr/>
          </p:nvCxnSpPr>
          <p:spPr>
            <a:xfrm>
              <a:off x="3685300" y="1020750"/>
              <a:ext cx="1352100" cy="3141900"/>
            </a:xfrm>
            <a:prstGeom prst="straightConnector1">
              <a:avLst/>
            </a:prstGeom>
            <a:noFill/>
            <a:ln w="114300" cap="flat" cmpd="sng">
              <a:solidFill>
                <a:schemeClr val="accent2"/>
              </a:solidFill>
              <a:prstDash val="solid"/>
              <a:round/>
              <a:headEnd type="none" w="med" len="med"/>
              <a:tailEnd type="none" w="med" len="med"/>
            </a:ln>
          </p:spPr>
        </p:cxnSp>
        <p:sp>
          <p:nvSpPr>
            <p:cNvPr id="138" name="Google Shape;138;p20"/>
            <p:cNvSpPr/>
            <p:nvPr/>
          </p:nvSpPr>
          <p:spPr>
            <a:xfrm>
              <a:off x="3433425" y="1600700"/>
              <a:ext cx="1842600" cy="184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2114251" y="1249826"/>
              <a:ext cx="1011600" cy="101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2114251" y="2697580"/>
              <a:ext cx="1011600" cy="101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5549505" y="1249826"/>
              <a:ext cx="1011600" cy="101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071230" y="290817"/>
              <a:ext cx="1011600" cy="101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4537906" y="290817"/>
              <a:ext cx="1011600" cy="1011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071230" y="3709182"/>
              <a:ext cx="1011600" cy="1011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4537906" y="3709182"/>
              <a:ext cx="1011600" cy="101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5549505" y="2697580"/>
              <a:ext cx="1011600" cy="101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20"/>
          <p:cNvSpPr txBox="1"/>
          <p:nvPr/>
        </p:nvSpPr>
        <p:spPr>
          <a:xfrm>
            <a:off x="1960750" y="1459938"/>
            <a:ext cx="1323900" cy="11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highlight>
                  <a:srgbClr val="FFFFFF"/>
                </a:highlight>
                <a:latin typeface="Calibri"/>
                <a:ea typeface="Calibri"/>
                <a:cs typeface="Calibri"/>
                <a:sym typeface="Calibri"/>
              </a:rPr>
              <a:t>Learn from Comprehensive Distance Learning in 2020-21. </a:t>
            </a:r>
            <a:r>
              <a:rPr lang="en-US" sz="850">
                <a:solidFill>
                  <a:schemeClr val="accent1"/>
                </a:solidFill>
                <a:highlight>
                  <a:srgbClr val="FFFFFF"/>
                </a:highlight>
                <a:latin typeface="Calibri"/>
                <a:ea typeface="Calibri"/>
                <a:cs typeface="Calibri"/>
                <a:sym typeface="Calibri"/>
              </a:rPr>
              <a:t>Improve upon and apply best practices to online programs</a:t>
            </a:r>
            <a:r>
              <a:rPr lang="en-US" sz="850">
                <a:solidFill>
                  <a:schemeClr val="dk1"/>
                </a:solidFill>
                <a:highlight>
                  <a:srgbClr val="FFFFFF"/>
                </a:highlight>
                <a:latin typeface="Calibri"/>
                <a:ea typeface="Calibri"/>
                <a:cs typeface="Calibri"/>
                <a:sym typeface="Calibri"/>
              </a:rPr>
              <a:t> offered in 2021-22 and beyond.</a:t>
            </a:r>
            <a:endParaRPr sz="1200">
              <a:latin typeface="Calibri"/>
              <a:ea typeface="Calibri"/>
              <a:cs typeface="Calibri"/>
              <a:sym typeface="Calibri"/>
            </a:endParaRPr>
          </a:p>
        </p:txBody>
      </p:sp>
      <p:sp>
        <p:nvSpPr>
          <p:cNvPr id="148" name="Google Shape;148;p20"/>
          <p:cNvSpPr txBox="1"/>
          <p:nvPr/>
        </p:nvSpPr>
        <p:spPr>
          <a:xfrm>
            <a:off x="1953150" y="2671150"/>
            <a:ext cx="1482900" cy="13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highlight>
                  <a:srgbClr val="FFFFFF"/>
                </a:highlight>
                <a:latin typeface="Calibri"/>
                <a:ea typeface="Calibri"/>
                <a:cs typeface="Calibri"/>
                <a:sym typeface="Calibri"/>
              </a:rPr>
              <a:t>Extend the learning day and year. Provide before and after school enrichment and learning activities. </a:t>
            </a:r>
            <a:r>
              <a:rPr lang="en-US" sz="850">
                <a:solidFill>
                  <a:schemeClr val="accent5"/>
                </a:solidFill>
                <a:highlight>
                  <a:srgbClr val="FFFFFF"/>
                </a:highlight>
                <a:latin typeface="Calibri"/>
                <a:ea typeface="Calibri"/>
                <a:cs typeface="Calibri"/>
                <a:sym typeface="Calibri"/>
              </a:rPr>
              <a:t>Collaborate with tribes and community based organizations</a:t>
            </a:r>
            <a:r>
              <a:rPr lang="en-US" sz="850">
                <a:solidFill>
                  <a:schemeClr val="dk1"/>
                </a:solidFill>
                <a:highlight>
                  <a:srgbClr val="FFFFFF"/>
                </a:highlight>
                <a:latin typeface="Calibri"/>
                <a:ea typeface="Calibri"/>
                <a:cs typeface="Calibri"/>
                <a:sym typeface="Calibri"/>
              </a:rPr>
              <a:t> (especially culturally specific organizations).</a:t>
            </a:r>
            <a:endParaRPr sz="1200">
              <a:latin typeface="Calibri"/>
              <a:ea typeface="Calibri"/>
              <a:cs typeface="Calibri"/>
              <a:sym typeface="Calibri"/>
            </a:endParaRPr>
          </a:p>
        </p:txBody>
      </p:sp>
      <p:sp>
        <p:nvSpPr>
          <p:cNvPr id="149" name="Google Shape;149;p20"/>
          <p:cNvSpPr txBox="1"/>
          <p:nvPr/>
        </p:nvSpPr>
        <p:spPr>
          <a:xfrm>
            <a:off x="2319948" y="4028352"/>
            <a:ext cx="18417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highlight>
                  <a:srgbClr val="FFFFFF"/>
                </a:highlight>
                <a:latin typeface="Calibri"/>
                <a:ea typeface="Calibri"/>
                <a:cs typeface="Calibri"/>
                <a:sym typeface="Calibri"/>
              </a:rPr>
              <a:t>Students who are transitioning from one community to another or to a new school (kindergarten, 6th, &amp; 9th grades) need to </a:t>
            </a:r>
            <a:r>
              <a:rPr lang="en-US" sz="850">
                <a:solidFill>
                  <a:schemeClr val="accent3"/>
                </a:solidFill>
                <a:highlight>
                  <a:srgbClr val="FFFFFF"/>
                </a:highlight>
                <a:latin typeface="Calibri"/>
                <a:ea typeface="Calibri"/>
                <a:cs typeface="Calibri"/>
                <a:sym typeface="Calibri"/>
              </a:rPr>
              <a:t>feel support and belonging to overcome fear and isolation.</a:t>
            </a:r>
            <a:endParaRPr sz="1200">
              <a:solidFill>
                <a:schemeClr val="accent3"/>
              </a:solidFill>
              <a:latin typeface="Calibri"/>
              <a:ea typeface="Calibri"/>
              <a:cs typeface="Calibri"/>
              <a:sym typeface="Calibri"/>
            </a:endParaRPr>
          </a:p>
        </p:txBody>
      </p:sp>
      <p:sp>
        <p:nvSpPr>
          <p:cNvPr id="150" name="Google Shape;150;p20"/>
          <p:cNvSpPr txBox="1"/>
          <p:nvPr/>
        </p:nvSpPr>
        <p:spPr>
          <a:xfrm>
            <a:off x="2181750" y="510325"/>
            <a:ext cx="2183100" cy="8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Calibri"/>
                <a:ea typeface="Calibri"/>
                <a:cs typeface="Calibri"/>
                <a:sym typeface="Calibri"/>
              </a:rPr>
              <a:t>Help students prepare for next steps after high school by ensuring they are completing </a:t>
            </a:r>
            <a:r>
              <a:rPr lang="en-US" sz="850">
                <a:solidFill>
                  <a:schemeClr val="accent2"/>
                </a:solidFill>
                <a:latin typeface="Calibri"/>
                <a:ea typeface="Calibri"/>
                <a:cs typeface="Calibri"/>
                <a:sym typeface="Calibri"/>
              </a:rPr>
              <a:t>financial aid</a:t>
            </a:r>
            <a:r>
              <a:rPr lang="en-US" sz="850">
                <a:solidFill>
                  <a:schemeClr val="dk1"/>
                </a:solidFill>
                <a:latin typeface="Calibri"/>
                <a:ea typeface="Calibri"/>
                <a:cs typeface="Calibri"/>
                <a:sym typeface="Calibri"/>
              </a:rPr>
              <a:t> forms, have access to higher education </a:t>
            </a:r>
            <a:r>
              <a:rPr lang="en-US" sz="850">
                <a:solidFill>
                  <a:schemeClr val="accent2"/>
                </a:solidFill>
                <a:latin typeface="Calibri"/>
                <a:ea typeface="Calibri"/>
                <a:cs typeface="Calibri"/>
                <a:sym typeface="Calibri"/>
              </a:rPr>
              <a:t>application and enrollment processes</a:t>
            </a:r>
            <a:r>
              <a:rPr lang="en-US" sz="850">
                <a:solidFill>
                  <a:schemeClr val="dk1"/>
                </a:solidFill>
                <a:latin typeface="Calibri"/>
                <a:ea typeface="Calibri"/>
                <a:cs typeface="Calibri"/>
                <a:sym typeface="Calibri"/>
              </a:rPr>
              <a:t>, and </a:t>
            </a:r>
            <a:r>
              <a:rPr lang="en-US" sz="850">
                <a:solidFill>
                  <a:schemeClr val="accent2"/>
                </a:solidFill>
                <a:latin typeface="Calibri"/>
                <a:ea typeface="Calibri"/>
                <a:cs typeface="Calibri"/>
                <a:sym typeface="Calibri"/>
              </a:rPr>
              <a:t>workforce preparation</a:t>
            </a:r>
            <a:r>
              <a:rPr lang="en-US" sz="850">
                <a:solidFill>
                  <a:schemeClr val="dk1"/>
                </a:solidFill>
                <a:latin typeface="Calibri"/>
                <a:ea typeface="Calibri"/>
                <a:cs typeface="Calibri"/>
                <a:sym typeface="Calibri"/>
              </a:rPr>
              <a:t>.</a:t>
            </a:r>
            <a:endParaRPr sz="850">
              <a:solidFill>
                <a:schemeClr val="dk1"/>
              </a:solidFill>
              <a:latin typeface="Calibri"/>
              <a:ea typeface="Calibri"/>
              <a:cs typeface="Calibri"/>
              <a:sym typeface="Calibri"/>
            </a:endParaRPr>
          </a:p>
        </p:txBody>
      </p:sp>
      <p:sp>
        <p:nvSpPr>
          <p:cNvPr id="151" name="Google Shape;151;p20"/>
          <p:cNvSpPr txBox="1"/>
          <p:nvPr/>
        </p:nvSpPr>
        <p:spPr>
          <a:xfrm>
            <a:off x="7519150" y="1386550"/>
            <a:ext cx="15969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highlight>
                  <a:srgbClr val="FFFFFF"/>
                </a:highlight>
                <a:latin typeface="Calibri"/>
                <a:ea typeface="Calibri"/>
                <a:cs typeface="Calibri"/>
                <a:sym typeface="Calibri"/>
              </a:rPr>
              <a:t>Support students and staff with culturally responsive </a:t>
            </a:r>
            <a:r>
              <a:rPr lang="en-US" sz="850">
                <a:solidFill>
                  <a:schemeClr val="accent5"/>
                </a:solidFill>
                <a:highlight>
                  <a:srgbClr val="FFFFFF"/>
                </a:highlight>
                <a:latin typeface="Calibri"/>
                <a:ea typeface="Calibri"/>
                <a:cs typeface="Calibri"/>
                <a:sym typeface="Calibri"/>
              </a:rPr>
              <a:t>trauma-informed care</a:t>
            </a:r>
            <a:r>
              <a:rPr lang="en-US" sz="850">
                <a:solidFill>
                  <a:schemeClr val="dk1"/>
                </a:solidFill>
                <a:highlight>
                  <a:srgbClr val="FFFFFF"/>
                </a:highlight>
                <a:latin typeface="Calibri"/>
                <a:ea typeface="Calibri"/>
                <a:cs typeface="Calibri"/>
                <a:sym typeface="Calibri"/>
              </a:rPr>
              <a:t>, social emotional learning (SEL), racial equity and anti-racist approaches, and a </a:t>
            </a:r>
            <a:r>
              <a:rPr lang="en-US" sz="850">
                <a:solidFill>
                  <a:schemeClr val="accent5"/>
                </a:solidFill>
                <a:highlight>
                  <a:srgbClr val="FFFFFF"/>
                </a:highlight>
                <a:latin typeface="Calibri"/>
                <a:ea typeface="Calibri"/>
                <a:cs typeface="Calibri"/>
                <a:sym typeface="Calibri"/>
              </a:rPr>
              <a:t>strengths- focused multi-tiered system of support.</a:t>
            </a:r>
            <a:endParaRPr sz="1200">
              <a:solidFill>
                <a:schemeClr val="accent5"/>
              </a:solidFill>
              <a:latin typeface="Calibri"/>
              <a:ea typeface="Calibri"/>
              <a:cs typeface="Calibri"/>
              <a:sym typeface="Calibri"/>
            </a:endParaRPr>
          </a:p>
        </p:txBody>
      </p:sp>
      <p:sp>
        <p:nvSpPr>
          <p:cNvPr id="152" name="Google Shape;152;p20"/>
          <p:cNvSpPr txBox="1"/>
          <p:nvPr/>
        </p:nvSpPr>
        <p:spPr>
          <a:xfrm>
            <a:off x="7523250" y="2915775"/>
            <a:ext cx="16284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accent1"/>
                </a:solidFill>
                <a:highlight>
                  <a:srgbClr val="FFFFFF"/>
                </a:highlight>
                <a:latin typeface="Calibri"/>
                <a:ea typeface="Calibri"/>
                <a:cs typeface="Calibri"/>
                <a:sym typeface="Calibri"/>
              </a:rPr>
              <a:t>Center student learning that builds on strengths</a:t>
            </a:r>
            <a:r>
              <a:rPr lang="en-US" sz="850">
                <a:solidFill>
                  <a:schemeClr val="dk1"/>
                </a:solidFill>
                <a:highlight>
                  <a:srgbClr val="FFFFFF"/>
                </a:highlight>
                <a:latin typeface="Calibri"/>
                <a:ea typeface="Calibri"/>
                <a:cs typeface="Calibri"/>
                <a:sym typeface="Calibri"/>
              </a:rPr>
              <a:t>, addresses needs, provides active engagement, and is culturally responsive and developmentally appropriate.</a:t>
            </a:r>
            <a:endParaRPr sz="850">
              <a:solidFill>
                <a:schemeClr val="dk1"/>
              </a:solidFill>
              <a:highlight>
                <a:srgbClr val="FFFFFF"/>
              </a:highlight>
              <a:latin typeface="Calibri"/>
              <a:ea typeface="Calibri"/>
              <a:cs typeface="Calibri"/>
              <a:sym typeface="Calibri"/>
            </a:endParaRPr>
          </a:p>
        </p:txBody>
      </p:sp>
      <p:sp>
        <p:nvSpPr>
          <p:cNvPr id="153" name="Google Shape;153;p20"/>
          <p:cNvSpPr txBox="1"/>
          <p:nvPr/>
        </p:nvSpPr>
        <p:spPr>
          <a:xfrm>
            <a:off x="6596700" y="3952150"/>
            <a:ext cx="20481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850">
                <a:solidFill>
                  <a:schemeClr val="dk1"/>
                </a:solidFill>
                <a:highlight>
                  <a:srgbClr val="FFFFFF"/>
                </a:highlight>
                <a:latin typeface="Calibri"/>
                <a:ea typeface="Calibri"/>
                <a:cs typeface="Calibri"/>
                <a:sym typeface="Calibri"/>
              </a:rPr>
              <a:t>The disproportionate and severe impact of the pandemic and our response on students and families must be recognized, we must </a:t>
            </a:r>
            <a:r>
              <a:rPr lang="en-US" sz="850">
                <a:solidFill>
                  <a:schemeClr val="accent2"/>
                </a:solidFill>
                <a:highlight>
                  <a:srgbClr val="FFFFFF"/>
                </a:highlight>
                <a:latin typeface="Calibri"/>
                <a:ea typeface="Calibri"/>
                <a:cs typeface="Calibri"/>
                <a:sym typeface="Calibri"/>
              </a:rPr>
              <a:t>afford every student</a:t>
            </a:r>
            <a:endParaRPr sz="850">
              <a:solidFill>
                <a:schemeClr val="accent2"/>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850">
                <a:solidFill>
                  <a:schemeClr val="accent2"/>
                </a:solidFill>
                <a:highlight>
                  <a:srgbClr val="FFFFFF"/>
                </a:highlight>
                <a:latin typeface="Calibri"/>
                <a:ea typeface="Calibri"/>
                <a:cs typeface="Calibri"/>
                <a:sym typeface="Calibri"/>
              </a:rPr>
              <a:t>a full academic learning experience without restriction</a:t>
            </a:r>
            <a:r>
              <a:rPr lang="en-US" sz="850">
                <a:solidFill>
                  <a:schemeClr val="dk1"/>
                </a:solidFill>
                <a:highlight>
                  <a:srgbClr val="FFFFFF"/>
                </a:highlight>
                <a:latin typeface="Calibri"/>
                <a:ea typeface="Calibri"/>
                <a:cs typeface="Calibri"/>
                <a:sym typeface="Calibri"/>
              </a:rPr>
              <a:t> as they regain their learning stride.</a:t>
            </a:r>
            <a:endParaRPr sz="85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850">
              <a:solidFill>
                <a:schemeClr val="dk1"/>
              </a:solidFill>
              <a:highlight>
                <a:srgbClr val="FFFFFF"/>
              </a:highlight>
              <a:latin typeface="Calibri"/>
              <a:ea typeface="Calibri"/>
              <a:cs typeface="Calibri"/>
              <a:sym typeface="Calibri"/>
            </a:endParaRPr>
          </a:p>
        </p:txBody>
      </p:sp>
      <p:sp>
        <p:nvSpPr>
          <p:cNvPr id="154" name="Google Shape;154;p20"/>
          <p:cNvSpPr txBox="1"/>
          <p:nvPr/>
        </p:nvSpPr>
        <p:spPr>
          <a:xfrm>
            <a:off x="6596690" y="510332"/>
            <a:ext cx="1841700" cy="8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highlight>
                  <a:srgbClr val="FFFFFF"/>
                </a:highlight>
                <a:latin typeface="Calibri"/>
                <a:ea typeface="Calibri"/>
                <a:cs typeface="Calibri"/>
                <a:sym typeface="Calibri"/>
              </a:rPr>
              <a:t>Implement programs to </a:t>
            </a:r>
            <a:r>
              <a:rPr lang="en-US" sz="850">
                <a:solidFill>
                  <a:schemeClr val="accent3"/>
                </a:solidFill>
                <a:highlight>
                  <a:srgbClr val="FFFFFF"/>
                </a:highlight>
                <a:latin typeface="Calibri"/>
                <a:ea typeface="Calibri"/>
                <a:cs typeface="Calibri"/>
                <a:sym typeface="Calibri"/>
              </a:rPr>
              <a:t>enroll all students and regularly engage families</a:t>
            </a:r>
            <a:r>
              <a:rPr lang="en-US" sz="850">
                <a:solidFill>
                  <a:schemeClr val="dk1"/>
                </a:solidFill>
                <a:highlight>
                  <a:srgbClr val="FFFFFF"/>
                </a:highlight>
                <a:latin typeface="Calibri"/>
                <a:ea typeface="Calibri"/>
                <a:cs typeface="Calibri"/>
                <a:sym typeface="Calibri"/>
              </a:rPr>
              <a:t>, especially those who have not had access or have not been attending.</a:t>
            </a:r>
            <a:endParaRPr sz="850">
              <a:solidFill>
                <a:schemeClr val="dk1"/>
              </a:solidFill>
              <a:highlight>
                <a:srgbClr val="FFFFFF"/>
              </a:highlight>
              <a:latin typeface="Calibri"/>
              <a:ea typeface="Calibri"/>
              <a:cs typeface="Calibri"/>
              <a:sym typeface="Calibri"/>
            </a:endParaRPr>
          </a:p>
        </p:txBody>
      </p:sp>
      <p:sp>
        <p:nvSpPr>
          <p:cNvPr id="155" name="Google Shape;155;p20"/>
          <p:cNvSpPr txBox="1"/>
          <p:nvPr/>
        </p:nvSpPr>
        <p:spPr>
          <a:xfrm>
            <a:off x="2579175" y="-76400"/>
            <a:ext cx="6426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1" dirty="0">
                <a:solidFill>
                  <a:schemeClr val="accent1"/>
                </a:solidFill>
                <a:latin typeface="Calibri"/>
                <a:ea typeface="Calibri"/>
                <a:cs typeface="Calibri"/>
                <a:sym typeface="Calibri"/>
              </a:rPr>
              <a:t>Oregon Invests &amp; Envisions Equity in Education</a:t>
            </a:r>
            <a:endParaRPr sz="2300" b="1" dirty="0">
              <a:solidFill>
                <a:schemeClr val="accent1"/>
              </a:solidFill>
              <a:latin typeface="Calibri"/>
              <a:ea typeface="Calibri"/>
              <a:cs typeface="Calibri"/>
              <a:sym typeface="Calibri"/>
            </a:endParaRPr>
          </a:p>
        </p:txBody>
      </p:sp>
      <p:sp>
        <p:nvSpPr>
          <p:cNvPr id="156" name="Google Shape;156;p20"/>
          <p:cNvSpPr txBox="1"/>
          <p:nvPr/>
        </p:nvSpPr>
        <p:spPr>
          <a:xfrm>
            <a:off x="4807962" y="1945150"/>
            <a:ext cx="1175700" cy="655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1700" b="1">
                <a:solidFill>
                  <a:srgbClr val="FFFFFF"/>
                </a:solidFill>
                <a:latin typeface="Calibri"/>
                <a:ea typeface="Calibri"/>
                <a:cs typeface="Calibri"/>
                <a:sym typeface="Calibri"/>
              </a:rPr>
              <a:t>Centering Equity</a:t>
            </a:r>
            <a:endParaRPr sz="1700" b="1">
              <a:solidFill>
                <a:srgbClr val="FFFFFF"/>
              </a:solidFill>
              <a:latin typeface="Calibri"/>
              <a:ea typeface="Calibri"/>
              <a:cs typeface="Calibri"/>
              <a:sym typeface="Calibri"/>
            </a:endParaRPr>
          </a:p>
        </p:txBody>
      </p:sp>
      <p:sp>
        <p:nvSpPr>
          <p:cNvPr id="157" name="Google Shape;157;p20"/>
          <p:cNvSpPr txBox="1"/>
          <p:nvPr/>
        </p:nvSpPr>
        <p:spPr>
          <a:xfrm>
            <a:off x="4632550" y="2442550"/>
            <a:ext cx="1538700" cy="118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800">
                <a:solidFill>
                  <a:srgbClr val="FFFFFF"/>
                </a:solidFill>
                <a:latin typeface="Calibri"/>
                <a:ea typeface="Calibri"/>
                <a:cs typeface="Calibri"/>
                <a:sym typeface="Calibri"/>
              </a:rPr>
              <a:t>Every student benefits when we center equity for students of color, experiencing disability, tribal members, emerging multilingual, navigating poverty, houselessness, foster care, and non-dominant gender identity and sexual orientation.</a:t>
            </a:r>
            <a:endParaRPr sz="800">
              <a:solidFill>
                <a:srgbClr val="FFFFFF"/>
              </a:solidFill>
              <a:latin typeface="Calibri"/>
              <a:ea typeface="Calibri"/>
              <a:cs typeface="Calibri"/>
              <a:sym typeface="Calibri"/>
            </a:endParaRPr>
          </a:p>
          <a:p>
            <a:pPr marL="0" lvl="0" indent="0" algn="ctr" rtl="0">
              <a:lnSpc>
                <a:spcPct val="90000"/>
              </a:lnSpc>
              <a:spcBef>
                <a:spcPts val="0"/>
              </a:spcBef>
              <a:spcAft>
                <a:spcPts val="0"/>
              </a:spcAft>
              <a:buNone/>
            </a:pPr>
            <a:endParaRPr sz="800">
              <a:solidFill>
                <a:srgbClr val="FFFFFF"/>
              </a:solidFill>
              <a:latin typeface="Calibri"/>
              <a:ea typeface="Calibri"/>
              <a:cs typeface="Calibri"/>
              <a:sym typeface="Calibri"/>
            </a:endParaRPr>
          </a:p>
        </p:txBody>
      </p:sp>
      <p:grpSp>
        <p:nvGrpSpPr>
          <p:cNvPr id="158" name="Google Shape;158;p20" title="&quot;&quot;"/>
          <p:cNvGrpSpPr/>
          <p:nvPr/>
        </p:nvGrpSpPr>
        <p:grpSpPr>
          <a:xfrm>
            <a:off x="3270046" y="739236"/>
            <a:ext cx="4251490" cy="3945551"/>
            <a:chOff x="2063970" y="345817"/>
            <a:chExt cx="4539280" cy="4212631"/>
          </a:xfrm>
        </p:grpSpPr>
        <p:sp>
          <p:nvSpPr>
            <p:cNvPr id="159" name="Google Shape;159;p20"/>
            <p:cNvSpPr txBox="1"/>
            <p:nvPr/>
          </p:nvSpPr>
          <p:spPr>
            <a:xfrm>
              <a:off x="3029075" y="345817"/>
              <a:ext cx="1095900" cy="848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Prepare for Next Steps After High School</a:t>
              </a:r>
              <a:endParaRPr sz="1100" b="1">
                <a:solidFill>
                  <a:srgbClr val="FFFFFF"/>
                </a:solidFill>
                <a:latin typeface="Calibri"/>
                <a:ea typeface="Calibri"/>
                <a:cs typeface="Calibri"/>
                <a:sym typeface="Calibri"/>
              </a:endParaRPr>
            </a:p>
          </p:txBody>
        </p:sp>
        <p:sp>
          <p:nvSpPr>
            <p:cNvPr id="160" name="Google Shape;160;p20"/>
            <p:cNvSpPr txBox="1"/>
            <p:nvPr/>
          </p:nvSpPr>
          <p:spPr>
            <a:xfrm>
              <a:off x="4495750" y="3873241"/>
              <a:ext cx="1095900" cy="685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Safeguard Student Opportunity</a:t>
              </a:r>
              <a:endParaRPr sz="1100" b="1">
                <a:solidFill>
                  <a:srgbClr val="FFFFFF"/>
                </a:solidFill>
                <a:latin typeface="Calibri"/>
                <a:ea typeface="Calibri"/>
                <a:cs typeface="Calibri"/>
                <a:sym typeface="Calibri"/>
              </a:endParaRPr>
            </a:p>
          </p:txBody>
        </p:sp>
        <p:sp>
          <p:nvSpPr>
            <p:cNvPr id="161" name="Google Shape;161;p20"/>
            <p:cNvSpPr txBox="1"/>
            <p:nvPr/>
          </p:nvSpPr>
          <p:spPr>
            <a:xfrm>
              <a:off x="2063970" y="1413958"/>
              <a:ext cx="1095900" cy="522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1100" b="1">
                  <a:solidFill>
                    <a:schemeClr val="lt1"/>
                  </a:solidFill>
                  <a:latin typeface="Calibri"/>
                  <a:ea typeface="Calibri"/>
                  <a:cs typeface="Calibri"/>
                  <a:sym typeface="Calibri"/>
                </a:rPr>
                <a:t>Refine Digital Learning</a:t>
              </a:r>
              <a:endParaRPr sz="1100" b="1">
                <a:solidFill>
                  <a:srgbClr val="FFFFFF"/>
                </a:solidFill>
                <a:latin typeface="Calibri"/>
                <a:ea typeface="Calibri"/>
                <a:cs typeface="Calibri"/>
                <a:sym typeface="Calibri"/>
              </a:endParaRPr>
            </a:p>
          </p:txBody>
        </p:sp>
        <p:sp>
          <p:nvSpPr>
            <p:cNvPr id="162" name="Google Shape;162;p20"/>
            <p:cNvSpPr txBox="1"/>
            <p:nvPr/>
          </p:nvSpPr>
          <p:spPr>
            <a:xfrm>
              <a:off x="2064050" y="2807496"/>
              <a:ext cx="1095900" cy="848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Make Unfinished Learning a Priority</a:t>
              </a:r>
              <a:endParaRPr sz="1100" b="1">
                <a:solidFill>
                  <a:schemeClr val="lt1"/>
                </a:solidFill>
                <a:latin typeface="Calibri"/>
                <a:ea typeface="Calibri"/>
                <a:cs typeface="Calibri"/>
                <a:sym typeface="Calibri"/>
              </a:endParaRPr>
            </a:p>
          </p:txBody>
        </p:sp>
        <p:sp>
          <p:nvSpPr>
            <p:cNvPr id="163" name="Google Shape;163;p20"/>
            <p:cNvSpPr txBox="1"/>
            <p:nvPr/>
          </p:nvSpPr>
          <p:spPr>
            <a:xfrm>
              <a:off x="3029075" y="3873248"/>
              <a:ext cx="1095900" cy="685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Serve Students in Transition</a:t>
              </a:r>
              <a:endParaRPr sz="1100" b="1">
                <a:solidFill>
                  <a:srgbClr val="FFFFFF"/>
                </a:solidFill>
                <a:latin typeface="Calibri"/>
                <a:ea typeface="Calibri"/>
                <a:cs typeface="Calibri"/>
                <a:sym typeface="Calibri"/>
              </a:endParaRPr>
            </a:p>
          </p:txBody>
        </p:sp>
        <p:sp>
          <p:nvSpPr>
            <p:cNvPr id="164" name="Google Shape;164;p20"/>
            <p:cNvSpPr txBox="1"/>
            <p:nvPr/>
          </p:nvSpPr>
          <p:spPr>
            <a:xfrm>
              <a:off x="5507323" y="2812674"/>
              <a:ext cx="1095900" cy="848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Create Access To Well-Rounded Education </a:t>
              </a:r>
              <a:endParaRPr sz="1100" b="1">
                <a:solidFill>
                  <a:srgbClr val="FFFFFF"/>
                </a:solidFill>
                <a:latin typeface="Calibri"/>
                <a:ea typeface="Calibri"/>
                <a:cs typeface="Calibri"/>
                <a:sym typeface="Calibri"/>
              </a:endParaRPr>
            </a:p>
          </p:txBody>
        </p:sp>
        <p:sp>
          <p:nvSpPr>
            <p:cNvPr id="165" name="Google Shape;165;p20"/>
            <p:cNvSpPr txBox="1"/>
            <p:nvPr/>
          </p:nvSpPr>
          <p:spPr>
            <a:xfrm>
              <a:off x="5507350" y="1251209"/>
              <a:ext cx="1095900" cy="1010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Provide Mental, &amp; Social, Emotional Health</a:t>
              </a:r>
              <a:endParaRPr sz="1100" b="1">
                <a:solidFill>
                  <a:srgbClr val="FFFFFF"/>
                </a:solidFill>
                <a:latin typeface="Calibri"/>
                <a:ea typeface="Calibri"/>
                <a:cs typeface="Calibri"/>
                <a:sym typeface="Calibri"/>
              </a:endParaRPr>
            </a:p>
          </p:txBody>
        </p:sp>
        <p:sp>
          <p:nvSpPr>
            <p:cNvPr id="166" name="Google Shape;166;p20"/>
            <p:cNvSpPr txBox="1"/>
            <p:nvPr/>
          </p:nvSpPr>
          <p:spPr>
            <a:xfrm>
              <a:off x="4537900" y="345817"/>
              <a:ext cx="1011600" cy="848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Create Equitable Access to Education</a:t>
              </a:r>
              <a:endParaRPr sz="1100" b="1">
                <a:solidFill>
                  <a:srgbClr val="FFFFFF"/>
                </a:solidFill>
                <a:latin typeface="Calibri"/>
                <a:ea typeface="Calibri"/>
                <a:cs typeface="Calibri"/>
                <a:sym typeface="Calibri"/>
              </a:endParaRPr>
            </a:p>
          </p:txBody>
        </p:sp>
      </p:grpSp>
      <p:pic>
        <p:nvPicPr>
          <p:cNvPr id="167" name="Google Shape;167;p20" title="&quot;&quot;"/>
          <p:cNvPicPr preferRelativeResize="0"/>
          <p:nvPr/>
        </p:nvPicPr>
        <p:blipFill>
          <a:blip r:embed="rId3">
            <a:alphaModFix/>
          </a:blip>
          <a:stretch>
            <a:fillRect/>
          </a:stretch>
        </p:blipFill>
        <p:spPr>
          <a:xfrm>
            <a:off x="180237" y="4381090"/>
            <a:ext cx="1087962" cy="404100"/>
          </a:xfrm>
          <a:prstGeom prst="rect">
            <a:avLst/>
          </a:prstGeom>
          <a:noFill/>
          <a:ln>
            <a:noFill/>
          </a:ln>
        </p:spPr>
      </p:pic>
      <p:sp>
        <p:nvSpPr>
          <p:cNvPr id="168" name="Google Shape;168;p20" title="&quot;&quot;"/>
          <p:cNvSpPr/>
          <p:nvPr/>
        </p:nvSpPr>
        <p:spPr>
          <a:xfrm>
            <a:off x="0" y="510325"/>
            <a:ext cx="1702800" cy="36780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txBox="1"/>
          <p:nvPr/>
        </p:nvSpPr>
        <p:spPr>
          <a:xfrm>
            <a:off x="-12" y="462400"/>
            <a:ext cx="1766100" cy="76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b="1">
                <a:solidFill>
                  <a:schemeClr val="dk1"/>
                </a:solidFill>
                <a:latin typeface="Calibri"/>
                <a:ea typeface="Calibri"/>
                <a:cs typeface="Calibri"/>
                <a:sym typeface="Calibri"/>
              </a:rPr>
              <a:t>Prioritize </a:t>
            </a:r>
            <a:endParaRPr b="1">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b="1">
                <a:solidFill>
                  <a:schemeClr val="dk1"/>
                </a:solidFill>
                <a:latin typeface="Calibri"/>
                <a:ea typeface="Calibri"/>
                <a:cs typeface="Calibri"/>
                <a:sym typeface="Calibri"/>
              </a:rPr>
              <a:t>Health &amp; Safety </a:t>
            </a:r>
            <a:endParaRPr b="1">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b="1">
                <a:solidFill>
                  <a:schemeClr val="dk1"/>
                </a:solidFill>
                <a:latin typeface="Calibri"/>
                <a:ea typeface="Calibri"/>
                <a:cs typeface="Calibri"/>
                <a:sym typeface="Calibri"/>
              </a:rPr>
              <a:t>For All Communities </a:t>
            </a:r>
            <a:endParaRPr b="1">
              <a:solidFill>
                <a:schemeClr val="dk1"/>
              </a:solidFill>
              <a:latin typeface="Calibri"/>
              <a:ea typeface="Calibri"/>
              <a:cs typeface="Calibri"/>
              <a:sym typeface="Calibri"/>
            </a:endParaRPr>
          </a:p>
        </p:txBody>
      </p:sp>
      <p:sp>
        <p:nvSpPr>
          <p:cNvPr id="170" name="Google Shape;170;p20"/>
          <p:cNvSpPr txBox="1"/>
          <p:nvPr/>
        </p:nvSpPr>
        <p:spPr>
          <a:xfrm>
            <a:off x="109938" y="1190325"/>
            <a:ext cx="1482900" cy="3093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1000">
                <a:latin typeface="Calibri"/>
                <a:ea typeface="Calibri"/>
                <a:cs typeface="Calibri"/>
                <a:sym typeface="Calibri"/>
              </a:rPr>
              <a:t>During the pandemic, health and safety protocols were instituted that must remain a top priority to prevent and respond to any further public health crises. </a:t>
            </a:r>
            <a:r>
              <a:rPr lang="en-US" sz="1000" b="1">
                <a:solidFill>
                  <a:schemeClr val="dk1"/>
                </a:solidFill>
                <a:latin typeface="Calibri"/>
                <a:ea typeface="Calibri"/>
                <a:cs typeface="Calibri"/>
                <a:sym typeface="Calibri"/>
              </a:rPr>
              <a:t>Facility and public health protocols as well as targeted professional learning</a:t>
            </a:r>
            <a:r>
              <a:rPr lang="en-US" sz="1000">
                <a:solidFill>
                  <a:schemeClr val="dk1"/>
                </a:solidFill>
                <a:latin typeface="Calibri"/>
                <a:ea typeface="Calibri"/>
                <a:cs typeface="Calibri"/>
                <a:sym typeface="Calibri"/>
              </a:rPr>
              <a:t> must continue in a purposeful way.</a:t>
            </a:r>
            <a:endParaRPr sz="1000">
              <a:latin typeface="Calibri"/>
              <a:ea typeface="Calibri"/>
              <a:cs typeface="Calibri"/>
              <a:sym typeface="Calibri"/>
            </a:endParaRPr>
          </a:p>
          <a:p>
            <a:pPr marL="0" lvl="0" indent="0" algn="ctr" rtl="0">
              <a:lnSpc>
                <a:spcPct val="90000"/>
              </a:lnSpc>
              <a:spcBef>
                <a:spcPts val="0"/>
              </a:spcBef>
              <a:spcAft>
                <a:spcPts val="0"/>
              </a:spcAft>
              <a:buNone/>
            </a:pPr>
            <a:endParaRPr sz="1000">
              <a:latin typeface="Calibri"/>
              <a:ea typeface="Calibri"/>
              <a:cs typeface="Calibri"/>
              <a:sym typeface="Calibri"/>
            </a:endParaRPr>
          </a:p>
          <a:p>
            <a:pPr marL="0" lvl="0" indent="0" algn="ctr" rtl="0">
              <a:lnSpc>
                <a:spcPct val="90000"/>
              </a:lnSpc>
              <a:spcBef>
                <a:spcPts val="0"/>
              </a:spcBef>
              <a:spcAft>
                <a:spcPts val="0"/>
              </a:spcAft>
              <a:buNone/>
            </a:pPr>
            <a:r>
              <a:rPr lang="en-US" sz="1000">
                <a:latin typeface="Calibri"/>
                <a:ea typeface="Calibri"/>
                <a:cs typeface="Calibri"/>
                <a:sym typeface="Calibri"/>
              </a:rPr>
              <a:t>We must recommit to creating schools that are welcoming to each and every student we serve. Vigilance against hate and violence keeps our schools safe. </a:t>
            </a:r>
            <a:endParaRPr sz="1000">
              <a:latin typeface="Calibri"/>
              <a:ea typeface="Calibri"/>
              <a:cs typeface="Calibri"/>
              <a:sym typeface="Calibri"/>
            </a:endParaRPr>
          </a:p>
          <a:p>
            <a:pPr marL="0" lvl="0" indent="0" algn="l" rtl="0">
              <a:lnSpc>
                <a:spcPct val="90000"/>
              </a:lnSpc>
              <a:spcBef>
                <a:spcPts val="0"/>
              </a:spcBef>
              <a:spcAft>
                <a:spcPts val="0"/>
              </a:spcAft>
              <a:buNone/>
            </a:pPr>
            <a:endParaRPr sz="1000">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chemeClr val="accent1"/>
                </a:solidFill>
              </a:rPr>
              <a:t>Oregon Invests &amp; Envisions Equity in Education</a:t>
            </a:r>
            <a:br>
              <a:rPr lang="en-US" dirty="0">
                <a:solidFill>
                  <a:schemeClr val="accent1"/>
                </a:solidFill>
              </a:rPr>
            </a:br>
            <a:endParaRPr lang="en-US" dirty="0"/>
          </a:p>
        </p:txBody>
      </p:sp>
      <p:sp>
        <p:nvSpPr>
          <p:cNvPr id="3" name="Subtitle 2" hidden="1"/>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ESSER III Framing Priorities</a:t>
            </a:r>
            <a:endParaRPr/>
          </a:p>
        </p:txBody>
      </p:sp>
      <p:sp>
        <p:nvSpPr>
          <p:cNvPr id="177" name="Google Shape;177;p21"/>
          <p:cNvSpPr txBox="1">
            <a:spLocks noGrp="1"/>
          </p:cNvSpPr>
          <p:nvPr>
            <p:ph type="body" idx="4294967295"/>
          </p:nvPr>
        </p:nvSpPr>
        <p:spPr>
          <a:xfrm>
            <a:off x="397700" y="1087025"/>
            <a:ext cx="8391300" cy="3645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1"/>
              <a:t>Throughout the last year of navigating the pandemic, feedback from schools, districts, and communities highlighted several key issues facing students and schools across Oregon. The three issues listed below surfaced as priorities: </a:t>
            </a:r>
            <a:endParaRPr sz="2000" b="1"/>
          </a:p>
          <a:p>
            <a:pPr marL="457200" lvl="0" indent="-355600" algn="l" rtl="0">
              <a:lnSpc>
                <a:spcPct val="115000"/>
              </a:lnSpc>
              <a:spcBef>
                <a:spcPts val="1000"/>
              </a:spcBef>
              <a:spcAft>
                <a:spcPts val="0"/>
              </a:spcAft>
              <a:buSzPts val="2000"/>
              <a:buFont typeface="Calibri"/>
              <a:buAutoNum type="arabicPeriod"/>
            </a:pPr>
            <a:r>
              <a:rPr lang="en-US" sz="2000"/>
              <a:t>Addressing unfinished learning through asset-based acceleration strategies   </a:t>
            </a:r>
            <a:endParaRPr sz="2000"/>
          </a:p>
          <a:p>
            <a:pPr marL="457200" lvl="0" indent="-355600" algn="l" rtl="0">
              <a:lnSpc>
                <a:spcPct val="115000"/>
              </a:lnSpc>
              <a:spcBef>
                <a:spcPts val="1000"/>
              </a:spcBef>
              <a:spcAft>
                <a:spcPts val="0"/>
              </a:spcAft>
              <a:buSzPts val="2000"/>
              <a:buFont typeface="Calibri"/>
              <a:buAutoNum type="arabicPeriod"/>
            </a:pPr>
            <a:r>
              <a:rPr lang="en-US" sz="2000"/>
              <a:t>Prioritizing health, safety, wellness, and connections for all communities</a:t>
            </a:r>
            <a:endParaRPr sz="2000"/>
          </a:p>
          <a:p>
            <a:pPr marL="457200" lvl="0" indent="-355600" algn="l" rtl="0">
              <a:lnSpc>
                <a:spcPct val="115000"/>
              </a:lnSpc>
              <a:spcBef>
                <a:spcPts val="1000"/>
              </a:spcBef>
              <a:spcAft>
                <a:spcPts val="0"/>
              </a:spcAft>
              <a:buSzPts val="2000"/>
              <a:buFont typeface="Calibri"/>
              <a:buAutoNum type="arabicPeriod"/>
            </a:pPr>
            <a:r>
              <a:rPr lang="en-US" sz="2000"/>
              <a:t>Strengthening high-quality, culturally-sustaining and revitalizing instruction, leadership, and  pathways to graduation and post-secondary transitions.</a:t>
            </a:r>
            <a:endParaRPr sz="2000"/>
          </a:p>
          <a:p>
            <a:pPr marL="0" lvl="0" indent="0" algn="l" rtl="0">
              <a:lnSpc>
                <a:spcPct val="115000"/>
              </a:lnSpc>
              <a:spcBef>
                <a:spcPts val="1000"/>
              </a:spcBef>
              <a:spcAft>
                <a:spcPts val="1000"/>
              </a:spcAft>
              <a:buNone/>
            </a:pPr>
            <a:endParaRPr sz="200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Commitment to Engagement</a:t>
            </a:r>
            <a:endParaRPr/>
          </a:p>
        </p:txBody>
      </p:sp>
      <p:sp>
        <p:nvSpPr>
          <p:cNvPr id="184" name="Google Shape;184;p22"/>
          <p:cNvSpPr txBox="1">
            <a:spLocks noGrp="1"/>
          </p:cNvSpPr>
          <p:nvPr>
            <p:ph type="body" idx="4294967295"/>
          </p:nvPr>
        </p:nvSpPr>
        <p:spPr>
          <a:xfrm>
            <a:off x="574900" y="878756"/>
            <a:ext cx="7886700" cy="39585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300">
                <a:solidFill>
                  <a:srgbClr val="333333"/>
                </a:solidFill>
              </a:rPr>
              <a:t>Oregon has taken bold steps to deepen its commitment to engagement, including how the SEA engages and consults with stakeholders and how LEAs carry out their engagement with their community.</a:t>
            </a:r>
            <a:endParaRPr sz="2300">
              <a:solidFill>
                <a:srgbClr val="333333"/>
              </a:solidFill>
            </a:endParaRPr>
          </a:p>
          <a:p>
            <a:pPr marL="0" lvl="0" indent="0" algn="l" rtl="0">
              <a:lnSpc>
                <a:spcPct val="115000"/>
              </a:lnSpc>
              <a:spcBef>
                <a:spcPts val="800"/>
              </a:spcBef>
              <a:spcAft>
                <a:spcPts val="800"/>
              </a:spcAft>
              <a:buNone/>
            </a:pPr>
            <a:endParaRPr sz="2300">
              <a:solidFill>
                <a:srgbClr val="333333"/>
              </a:solidFill>
            </a:endParaRPr>
          </a:p>
        </p:txBody>
      </p:sp>
      <p:sp>
        <p:nvSpPr>
          <p:cNvPr id="185" name="Google Shape;185;p22"/>
          <p:cNvSpPr/>
          <p:nvPr/>
        </p:nvSpPr>
        <p:spPr>
          <a:xfrm>
            <a:off x="819150" y="263685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chemeClr val="lt1"/>
                </a:solidFill>
              </a:rPr>
              <a:t>Advisory Groups</a:t>
            </a:r>
            <a:endParaRPr sz="2000" b="1">
              <a:solidFill>
                <a:schemeClr val="lt1"/>
              </a:solidFill>
            </a:endParaRPr>
          </a:p>
        </p:txBody>
      </p:sp>
      <p:sp>
        <p:nvSpPr>
          <p:cNvPr id="186" name="Google Shape;186;p22"/>
          <p:cNvSpPr/>
          <p:nvPr/>
        </p:nvSpPr>
        <p:spPr>
          <a:xfrm>
            <a:off x="4783550" y="263685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lt1"/>
                </a:solidFill>
              </a:rPr>
              <a:t>Government to Government</a:t>
            </a:r>
            <a:endParaRPr sz="1800" b="1">
              <a:solidFill>
                <a:schemeClr val="lt1"/>
              </a:solidFill>
            </a:endParaRPr>
          </a:p>
        </p:txBody>
      </p:sp>
      <p:sp>
        <p:nvSpPr>
          <p:cNvPr id="187" name="Google Shape;187;p22"/>
          <p:cNvSpPr/>
          <p:nvPr/>
        </p:nvSpPr>
        <p:spPr>
          <a:xfrm>
            <a:off x="819150" y="400955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lt1"/>
                </a:solidFill>
              </a:rPr>
              <a:t>District Mtgs &amp; Office Hours</a:t>
            </a:r>
            <a:endParaRPr sz="1800" b="1">
              <a:solidFill>
                <a:schemeClr val="lt1"/>
              </a:solidFill>
            </a:endParaRPr>
          </a:p>
        </p:txBody>
      </p:sp>
      <p:sp>
        <p:nvSpPr>
          <p:cNvPr id="188" name="Google Shape;188;p22"/>
          <p:cNvSpPr/>
          <p:nvPr/>
        </p:nvSpPr>
        <p:spPr>
          <a:xfrm>
            <a:off x="4783550" y="400955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chemeClr val="lt1"/>
                </a:solidFill>
              </a:rPr>
              <a:t>Education Partner Orgs</a:t>
            </a:r>
            <a:endParaRPr sz="2000" b="1">
              <a:solidFill>
                <a:schemeClr val="lt1"/>
              </a:solidFill>
            </a:endParaRPr>
          </a:p>
        </p:txBody>
      </p:sp>
      <p:sp>
        <p:nvSpPr>
          <p:cNvPr id="189" name="Google Shape;189;p22"/>
          <p:cNvSpPr/>
          <p:nvPr/>
        </p:nvSpPr>
        <p:spPr>
          <a:xfrm>
            <a:off x="819150" y="332320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chemeClr val="lt1"/>
                </a:solidFill>
              </a:rPr>
              <a:t>Teachers</a:t>
            </a:r>
            <a:endParaRPr sz="2000" b="1">
              <a:solidFill>
                <a:schemeClr val="lt1"/>
              </a:solidFill>
            </a:endParaRPr>
          </a:p>
        </p:txBody>
      </p:sp>
      <p:sp>
        <p:nvSpPr>
          <p:cNvPr id="190" name="Google Shape;190;p22"/>
          <p:cNvSpPr/>
          <p:nvPr/>
        </p:nvSpPr>
        <p:spPr>
          <a:xfrm>
            <a:off x="4783550" y="332320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chemeClr val="lt1"/>
                </a:solidFill>
              </a:rPr>
              <a:t>Students &amp; Families</a:t>
            </a:r>
            <a:endParaRPr sz="2000" b="1">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edb5ef48-5285-463e-a2b9-308f2d437c3d" xsi:nil="true"/>
    <Remediation_x0020_Date xmlns="edb5ef48-5285-463e-a2b9-308f2d437c3d">2021-06-10T07:00:00+00:00</Remediation_x0020_Date>
    <Priority xmlns="edb5ef48-5285-463e-a2b9-308f2d437c3d">New</Priorit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D2B82D4-C5B7-41AB-8A34-CFFD0CCEF5CB}"/>
</file>

<file path=customXml/itemProps2.xml><?xml version="1.0" encoding="utf-8"?>
<ds:datastoreItem xmlns:ds="http://schemas.openxmlformats.org/officeDocument/2006/customXml" ds:itemID="{A662B993-EB53-4328-9E2A-01E74B395C83}"/>
</file>

<file path=customXml/itemProps3.xml><?xml version="1.0" encoding="utf-8"?>
<ds:datastoreItem xmlns:ds="http://schemas.openxmlformats.org/officeDocument/2006/customXml" ds:itemID="{D3826FBA-E8D4-47AE-9912-5F35523B90C9}"/>
</file>

<file path=docProps/app.xml><?xml version="1.0" encoding="utf-8"?>
<Properties xmlns="http://schemas.openxmlformats.org/officeDocument/2006/extended-properties" xmlns:vt="http://schemas.openxmlformats.org/officeDocument/2006/docPropsVTypes">
  <TotalTime>11</TotalTime>
  <Words>3353</Words>
  <Application>Microsoft Office PowerPoint</Application>
  <PresentationFormat>On-screen Show (16:9)</PresentationFormat>
  <Paragraphs>363</Paragraphs>
  <Slides>28</Slides>
  <Notes>28</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Roboto</vt:lpstr>
      <vt:lpstr>ODE_Powerpoint - pattern background</vt:lpstr>
      <vt:lpstr>Oregon’s ARP ESSER (ESSER III) Application State and District Overview Wednesday, June 9, 2021</vt:lpstr>
      <vt:lpstr>Before We Begin</vt:lpstr>
      <vt:lpstr>Agenda</vt:lpstr>
      <vt:lpstr>American Rescue Plan (ARP)  Elementary and Secondary School Emergency Relief (ESSER III) Fund</vt:lpstr>
      <vt:lpstr>Timeline</vt:lpstr>
      <vt:lpstr>ODE’s Role and Approach</vt:lpstr>
      <vt:lpstr>Oregon Invests &amp; Envisions Equity in Education </vt:lpstr>
      <vt:lpstr>ESSER III Framing Priorities</vt:lpstr>
      <vt:lpstr>Commitment to Engagement</vt:lpstr>
      <vt:lpstr>Continuous Community Engagement</vt:lpstr>
      <vt:lpstr>Highlights of Each Application Section</vt:lpstr>
      <vt:lpstr>Application Highlights</vt:lpstr>
      <vt:lpstr>Application Highlights</vt:lpstr>
      <vt:lpstr>Application Highlights</vt:lpstr>
      <vt:lpstr>Community Engagement Summary</vt:lpstr>
      <vt:lpstr>ESSER III Funding Breakdown</vt:lpstr>
      <vt:lpstr>90% to Districts</vt:lpstr>
      <vt:lpstr>90% to Districts</vt:lpstr>
      <vt:lpstr>10% for State Set-Aside</vt:lpstr>
      <vt:lpstr>10% for State Set-Aside</vt:lpstr>
      <vt:lpstr>10% for State Set-Aside</vt:lpstr>
      <vt:lpstr>Elementary and Secondary School Emergency Relief (ESSER III)</vt:lpstr>
      <vt:lpstr>Funding Details for Our District</vt:lpstr>
      <vt:lpstr>Resources &amp; Guidance</vt:lpstr>
      <vt:lpstr>Resources &amp; Guidance</vt:lpstr>
      <vt:lpstr>Student Learning: Unfinished, Not Lost</vt:lpstr>
      <vt:lpstr>Making Community Engagement Central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Oregon’s ARP ESSER (ESSER III) Application State and District Overview Wednesday, June 9, 2021</dc:title>
  <cp:lastModifiedBy>RUDY Peter - ODE</cp:lastModifiedBy>
  <cp:revision>3</cp:revision>
  <dcterms:modified xsi:type="dcterms:W3CDTF">2021-06-10T16:17:42Z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ies>
</file>